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7" r:id="rId1"/>
  </p:sldMasterIdLst>
  <p:sldIdLst>
    <p:sldId id="294" r:id="rId2"/>
    <p:sldId id="286" r:id="rId3"/>
    <p:sldId id="287" r:id="rId4"/>
    <p:sldId id="288" r:id="rId5"/>
    <p:sldId id="289" r:id="rId6"/>
    <p:sldId id="290" r:id="rId7"/>
    <p:sldId id="291" r:id="rId8"/>
    <p:sldId id="292" r:id="rId9"/>
    <p:sldId id="293" r:id="rId10"/>
    <p:sldId id="281" r:id="rId11"/>
    <p:sldId id="282" r:id="rId12"/>
    <p:sldId id="283" r:id="rId13"/>
    <p:sldId id="284" r:id="rId14"/>
    <p:sldId id="285" r:id="rId15"/>
    <p:sldId id="280" r:id="rId16"/>
    <p:sldId id="256" r:id="rId17"/>
    <p:sldId id="257" r:id="rId18"/>
    <p:sldId id="258" r:id="rId19"/>
    <p:sldId id="259" r:id="rId20"/>
    <p:sldId id="260" r:id="rId21"/>
    <p:sldId id="261" r:id="rId22"/>
    <p:sldId id="262" r:id="rId23"/>
    <p:sldId id="263" r:id="rId24"/>
    <p:sldId id="265" r:id="rId25"/>
    <p:sldId id="266" r:id="rId26"/>
    <p:sldId id="267" r:id="rId27"/>
    <p:sldId id="268" r:id="rId28"/>
    <p:sldId id="269" r:id="rId29"/>
    <p:sldId id="270" r:id="rId30"/>
    <p:sldId id="271" r:id="rId31"/>
    <p:sldId id="264" r:id="rId32"/>
    <p:sldId id="272" r:id="rId33"/>
    <p:sldId id="273" r:id="rId34"/>
    <p:sldId id="274" r:id="rId35"/>
    <p:sldId id="275" r:id="rId36"/>
    <p:sldId id="276" r:id="rId37"/>
    <p:sldId id="277" r:id="rId38"/>
    <p:sldId id="278"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6431"/>
    <a:srgbClr val="A57551"/>
    <a:srgbClr val="EBD1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3D47F-DDB9-A53B-0760-DC0FA146FB12}" v="31" dt="2024-11-12T07:33:26.739"/>
    <p1510:client id="{3A8EA78F-0F93-1A34-5C50-E020E76A0323}" v="208" dt="2024-11-12T07:27:57.234"/>
    <p1510:client id="{BE47BCBB-FAF9-4DFF-9E23-F1D6136CA131}" v="6724" dt="2024-11-11T20:59:31.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2" d="100"/>
          <a:sy n="82" d="100"/>
        </p:scale>
        <p:origin x="49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29.060"/>
    </inkml:context>
    <inkml:brush xml:id="br0">
      <inkml:brushProperty name="width" value="0.1" units="cm"/>
      <inkml:brushProperty name="height" value="0.1" units="cm"/>
      <inkml:brushProperty name="color" value="#E71224"/>
    </inkml:brush>
  </inkml:definitions>
  <inkml:trace contextRef="#ctx0" brushRef="#br0">24246 6511 16383 0 0,'16'-5'0'0'0,"15"-2"0"0"0,17 0 0 0 0,17 2 0 0 0,12-4 0 0 0,-1 0 0 0 0,1-4 0 0 0,-7 0 0 0 0,-10 3 0 0 0,-6 3 0 0 0,-6 2 0 0 0,-1 3 0 0 0,-4 1 0 0 0,-3 0 0 0 0,-4 2 0 0 0,-3-1 0 0 0,-2 1 0 0 0,-1-1 0 0 0,0 1 0 0 0,0-1 0 0 0,-1 0 0 0 0,1 0 0 0 0,0 0 0 0 0,0 0 0 0 0,0 0 0 0 0,0 0 0 0 0,0 0 0 0 0,0 0 0 0 0,1-5 0 0 0,-1-2 0 0 0,0 0 0 0 0,0 2 0 0 0,1 1 0 0 0,-1 2 0 0 0,0-4 0 0 0,6-2 0 0 0,1 2 0 0 0,5 1 0 0 0,0 1 0 0 0,3 2 0 0 0,0 1 0 0 0,-3 1 0 0 0,-4 0 0 0 0,-3 0 0 0 0,-2 1 0 0 0,-2-1 0 0 0,0 0 0 0 0,-2 0 0 0 0,1 0 0 0 0,0 1 0 0 0,-1-1 0 0 0,1 0 0 0 0,0 0 0 0 0,0 0 0 0 0,6-1 0 0 0,1 1 0 0 0,-1 0 0 0 0,5 0 0 0 0,0 0 0 0 0,-2 0 0 0 0,3 0 0 0 0,-1 0 0 0 0,-2 0 0 0 0,3 0 0 0 0,-1 0 0 0 0,3 0 0 0 0,-1 0 0 0 0,-2 0 0 0 0,-4-5 0 0 0,3-2 0 0 0,-1 1 0 0 0,4 1 0 0 0,-1 1 0 0 0,4 2 0 0 0,-2 0 0 0 0,2 2 0 0 0,-1 0 0 0 0,-4 0 0 0 0,-3 0 0 0 0,-3 1 0 0 0,-3-1 0 0 0,-1 0 0 0 0,-1 0 0 0 0,0 0 0 0 0,0 0 0 0 0,-1 0 0 0 0,1 0 0 0 0,0 0 0 0 0,0 0 0 0 0,0 0 0 0 0,-5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5"/>
    </inkml:context>
    <inkml:brush xml:id="br0">
      <inkml:brushProperty name="width" value="0.1" units="cm"/>
      <inkml:brushProperty name="height" value="0.1" units="cm"/>
      <inkml:brushProperty name="color" value="#E71224"/>
    </inkml:brush>
  </inkml:definitions>
  <inkml:trace contextRef="#ctx0" brushRef="#br0">19759 7472 16383 0 0,'0'5'0'0'0,"0"12"0"0"0,0 8 0 0 0,0 11 0 0 0,0 3 0 0 0,0 7 0 0 0,0 4 0 0 0,0 5 0 0 0,0 3 0 0 0,0 2 0 0 0,5-4 0 0 0,2-1 0 0 0,0 0 0 0 0,3 1 0 0 0,1 2 0 0 0,3 0 0 0 0,4-3 0 0 0,0-7 0 0 0,1-1 0 0 0,3-3 0 0 0,-3 1 0 0 0,2 3 0 0 0,-4 4 0 0 0,1-2 0 0 0,2-5 0 0 0,-2-4 0 0 0,-4-4 0 0 0,0-3 0 0 0,4 2 0 0 0,3-4 0 0 0,-2 2 0 0 0,7 6 0 0 0,3 1 0 0 0,3-1 0 0 0,0 3 0 0 0,0-1 0 0 0,0-7 0 0 0,0 0 0 0 0,-6 0 0 0 0,-2-7 0 0 0,0-2 0 0 0,1-1 0 0 0,1 1 0 0 0,2 1 0 0 0,1 0 0 0 0,1-3 0 0 0,0-6 0 0 0,-5-2 0 0 0,-1-2 0 0 0,0-5 0 0 0,1 2 0 0 0,7 4 0 0 0,3 0 0 0 0,5-3 0 0 0,2 1 0 0 0,-1-1 0 0 0,-3-2 0 0 0,-3 1 0 0 0,9 0 0 0 0,6 2 0 0 0,6 0 0 0 0,3-3 0 0 0,12-3 0 0 0,5-2 0 0 0,9-3 0 0 0,7-1 0 0 0,7-1 0 0 0,-3-1 0 0 0,-1 6 0 0 0,-3 1 0 0 0,-11 0 0 0 0,-4-1 0 0 0,-5-1 0 0 0,-4-2 0 0 0,-4 4 0 0 0,-7 2 0 0 0,-8-2 0 0 0,-8-1 0 0 0,0-1 0 0 0,3-2 0 0 0,-1-1 0 0 0,-2-1 0 0 0,-3 0 0 0 0,-4 0 0 0 0,-1 5 0 0 0,-2 1 0 0 0,-1 0 0 0 0,0 0 0 0 0,5-3 0 0 0,1 0 0 0 0,6-2 0 0 0,0-1 0 0 0,-2 5 0 0 0,-2 2 0 0 0,-3-1 0 0 0,-2-1 0 0 0,-1-1 0 0 0,-7 3 0 0 0,-7 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6"/>
    </inkml:context>
    <inkml:brush xml:id="br0">
      <inkml:brushProperty name="width" value="0.1" units="cm"/>
      <inkml:brushProperty name="height" value="0.1" units="cm"/>
      <inkml:brushProperty name="color" value="#E71224"/>
    </inkml:brush>
  </inkml:definitions>
  <inkml:trace contextRef="#ctx0" brushRef="#br0">24845 7811 16383 0 0,'0'5'0'0'0,"0"7"0"0"0,0 6 0 0 0,0 6 0 0 0,0 3 0 0 0,0 3 0 0 0,0 1 0 0 0,0 1 0 0 0,0-1 0 0 0,0 1 0 0 0,0-1 0 0 0,0-1 0 0 0,0 1 0 0 0,0-1 0 0 0,0 1 0 0 0,0-1 0 0 0,0 0 0 0 0,0 0 0 0 0,0 0 0 0 0,0 1 0 0 0,0-1 0 0 0,0 0 0 0 0,0 0 0 0 0,0 1 0 0 0,0-1 0 0 0,0 0 0 0 0,0 0 0 0 0,0 0 0 0 0,0 1 0 0 0,0-1 0 0 0,0 0 0 0 0,0 0 0 0 0,0 1 0 0 0,0-1 0 0 0,0 0 0 0 0,0 0 0 0 0,0 1 0 0 0,0-1 0 0 0,0 0 0 0 0,0 0 0 0 0,0 1 0 0 0,0-1 0 0 0,0 0 0 0 0,0 0 0 0 0,0 1 0 0 0,6-6 0 0 0,0-2 0 0 0,1 1 0 0 0,-2 1 0 0 0,-1 1 0 0 0,-2 2 0 0 0,-1 1 0 0 0,0 1 0 0 0,-1 0 0 0 0,0 1 0 0 0,-1-1 0 0 0,1 1 0 0 0,0-1 0 0 0,0 0 0 0 0,0 1 0 0 0,0-1 0 0 0,0 0 0 0 0,0 1 0 0 0,0-1 0 0 0,0 0 0 0 0,0 0 0 0 0,0 1 0 0 0,0-1 0 0 0,0 0 0 0 0,-6-5 0 0 0,-6-12 0 0 0,-1-13 0 0 0,-4-12 0 0 0,-4-4 0 0 0,-3 1 0 0 0,-4-2 0 0 0,-1 1 0 0 0,-1 4 0 0 0,4-1 0 0 0,12 1 0 0 0,14 4 0 0 0,11 2 0 0 0,10 2 0 0 0,6 2 0 0 0,3 7 0 0 0,2 2 0 0 0,1 0 0 0 0,0-1 0 0 0,-1-2 0 0 0,-5 4 0 0 0,-8 6 0 0 0,-7 5 0 0 0,0-6 0 0 0,-3-9 0 0 0,3-12 0 0 0,-1-9 0 0 0,3-1 0 0 0,-1-4 0 0 0,-2-2 0 0 0,-4-3 0 0 0,-3-2 0 0 0,-1 0 0 0 0,-3-2 0 0 0,0 11 0 0 0,0 13 0 0 0,-1 13 0 0 0,1 11 0 0 0,-1 7 0 0 0,-4 6 0 0 0,-2 1 0 0 0,-5 2 0 0 0,0 0 0 0 0,2 0 0 0 0,-3-7 0 0 0,1-1 0 0 0,3-1 0 0 0,-3-4 0 0 0,1 0 0 0 0,3 1 0 0 0,2 3 0 0 0,-3-3 0 0 0,-5-5 0 0 0,0-1 0 0 0,-3-2 0 0 0,2 2 0 0 0,3-7 0 0 0,9-5 0 0 0,9-3 0 0 0,5-6 0 0 0,5-8 0 0 0,0-6 0 0 0,-3-6 0 0 0,-3-2 0 0 0,-9 2 0 0 0,-10 7 0 0 0,-8 6 0 0 0,-6 5 0 0 0,-5 4 0 0 0,-3 3 0 0 0,-1 1 0 0 0,6-4 0 0 0,0-6 0 0 0,6-8 0 0 0,1 1 0 0 0,-1 2 0 0 0,2-2 0 0 0,5-2 0 0 0,9 2 0 0 0,11 4 0 0 0,9 3 0 0 0,2 5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7"/>
    </inkml:context>
    <inkml:brush xml:id="br0">
      <inkml:brushProperty name="width" value="0.1" units="cm"/>
      <inkml:brushProperty name="height" value="0.1" units="cm"/>
      <inkml:brushProperty name="color" value="#E71224"/>
    </inkml:brush>
  </inkml:definitions>
  <inkml:trace contextRef="#ctx0" brushRef="#br0">23294 6391 16383 0 0,'5'0'0'0'0,"7"0"0"0"0,7 0 0 0 0,4 0 0 0 0,5 0 0 0 0,2 0 0 0 0,1 0 0 0 0,0 0 0 0 0,1 0 0 0 0,-1 0 0 0 0,-5-5 0 0 0,-2-2 0 0 0,0 1 0 0 0,1 1 0 0 0,2 1 0 0 0,0 2 0 0 0,2-5 0 0 0,1 0 0 0 0,0 0 0 0 0,1 2 0 0 0,-1 2 0 0 0,1 1 0 0 0,-1 1 0 0 0,6 0 0 0 0,1 2 0 0 0,5-1 0 0 0,0 0 0 0 0,-1 0 0 0 0,2 1 0 0 0,-1-1 0 0 0,-3 0 0 0 0,-2 0 0 0 0,-3 0 0 0 0,-1 0 0 0 0,-3 0 0 0 0,1 0 0 0 0,-2 0 0 0 0,1 0 0 0 0,0 0 0 0 0,0 0 0 0 0,0 0 0 0 0,0 0 0 0 0,0 0 0 0 0,0 0 0 0 0,0 0 0 0 0,1 0 0 0 0,-1 0 0 0 0,0 0 0 0 0,0 0 0 0 0,1 0 0 0 0,-1 0 0 0 0,0 0 0 0 0,0 0 0 0 0,1 0 0 0 0,-1 0 0 0 0,0 0 0 0 0,0 0 0 0 0,1 0 0 0 0,-1 0 0 0 0,0 0 0 0 0,0 0 0 0 0,0 0 0 0 0,1 0 0 0 0,-1 0 0 0 0,0 0 0 0 0,0 0 0 0 0,1 0 0 0 0,-1 0 0 0 0,-5-5 0 0 0,-7 3 0 0 0,-6 8 0 0 0,-11 2 0 0 0,-5 5 0 0 0,-2 5 0 0 0,-5 1 0 0 0,-6-5 0 0 0,0 2 0 0 0,3 3 0 0 0,4 3 0 0 0,3 3 0 0 0,3 3 0 0 0,3 1 0 0 0,0 2 0 0 0,2-1 0 0 0,0 1 0 0 0,5 0 0 0 0,1 0 0 0 0,0-1 0 0 0,-1 1 0 0 0,-3-1 0 0 0,0 1 0 0 0,-2-1 0 0 0,0 0 0 0 0,4-5 0 0 0,1-2 0 0 0,6-4 0 0 0,-1-1 0 0 0,-1 2 0 0 0,-2 3 0 0 0,-3 2 0 0 0,-3 2 0 0 0,0 2 0 0 0,-2 1 0 0 0,0 1 0 0 0,-1 0 0 0 0,1-11 0 0 0,-6-8 0 0 0,-1-12 0 0 0,0-10 0 0 0,-3-4 0 0 0,-1-5 0 0 0,-3 1 0 0 0,-4 4 0 0 0,0-2 0 0 0,4-2 0 0 0,-1 1 0 0 0,2-1 0 0 0,-2-3 0 0 0,1-3 0 0 0,-1 3 0 0 0,-4-1 0 0 0,1-1 0 0 0,-1 3 0 0 0,-2 5 0 0 0,7 5 0 0 0,11 4 0 0 0,11 4 0 0 0,5 6 0 0 0,5 8 0 0 0,4 3 0 0 0,4 3 0 0 0,3-2 0 0 0,-4 3 0 0 0,-1-3 0 0 0,-4 1 0 0 0,-7 3 0 0 0,1-1 0 0 0,3-5 0 0 0,3-5 0 0 0,4-3 0 0 0,-2-8 0 0 0,0-4 0 0 0,1-1 0 0 0,3-4 0 0 0,-4-6 0 0 0,-6-4 0 0 0,1-5 0 0 0,-4-2 0 0 0,2 3 0 0 0,-2 1 0 0 0,-4-1 0 0 0,-2-1 0 0 0,-3-2 0 0 0,-2 10 0 0 0,-2 8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8"/>
    </inkml:context>
    <inkml:brush xml:id="br0">
      <inkml:brushProperty name="width" value="0.1" units="cm"/>
      <inkml:brushProperty name="height" value="0.1" units="cm"/>
      <inkml:brushProperty name="color" value="#E71224"/>
    </inkml:brush>
  </inkml:definitions>
  <inkml:trace contextRef="#ctx0" brushRef="#br0">23848 5800 16383 0 0,'-5'0'0'0'0,"-7"5"0"0"0,-6 7 0 0 0,-6 6 0 0 0,2 6 0 0 0,-1-2 0 0 0,-2 1 0 0 0,4 2 0 0 0,0-4 0 0 0,-2 0 0 0 0,4 2 0 0 0,-1 1 0 0 0,4 3 0 0 0,4 1 0 0 0,-1-4 0 0 0,1-1 0 0 0,-1 1 0 0 0,0 2 0 0 0,-1 0 0 0 0,0 3 0 0 0,-2-5 0 0 0,2-1 0 0 0,-2 1 0 0 0,2 1 0 0 0,3 2 0 0 0,-2 1 0 0 0,-3 1 0 0 0,0 1 0 0 0,-2-5 0 0 0,-2-1 0 0 0,1 0 0 0 0,-1-4 0 0 0,3 0 0 0 0,5 1 0 0 0,3-7 0 0 0,5-12 0 0 0,1-11 0 0 0,8-9 0 0 0,2-7 0 0 0,6 1 0 0 0,0-1 0 0 0,-2-1 0 0 0,-3-1 0 0 0,-3-1 0 0 0,-2-2 0 0 0,-1 0 0 0 0,-2 0 0 0 0,0 0 0 0 0,-1-1 0 0 0,0 1 0 0 0,1-1 0 0 0,0 1 0 0 0,-1 0 0 0 0,1-1 0 0 0,0 1 0 0 0,0 10 0 0 0,0 14 0 0 0,0 13 0 0 0,0 10 0 0 0,0 8 0 0 0,0 4 0 0 0,0 3 0 0 0,0 1 0 0 0,0 0 0 0 0,0-1 0 0 0,0 0 0 0 0,0-1 0 0 0,0 0 0 0 0,0-1 0 0 0,0 1 0 0 0,0-1 0 0 0,0-10 0 0 0,5-9 0 0 0,7-11 0 0 0,2-11 0 0 0,3-8 0 0 0,4-2 0 0 0,3-2 0 0 0,-2-2 0 0 0,1 3 0 0 0,1 6 0 0 0,-4-1 0 0 0,0 4 0 0 0,-3-2 0 0 0,1 2 0 0 0,2 3 0 0 0,-2-2 0 0 0,0 2 0 0 0,-2-4 0 0 0,2 2 0 0 0,-4-4 0 0 0,3-3 0 0 0,2 2 0 0 0,-7 3 0 0 0,-5 4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9"/>
    </inkml:context>
    <inkml:brush xml:id="br0">
      <inkml:brushProperty name="width" value="0.1" units="cm"/>
      <inkml:brushProperty name="height" value="0.1" units="cm"/>
      <inkml:brushProperty name="color" value="#E71224"/>
    </inkml:brush>
  </inkml:definitions>
  <inkml:trace contextRef="#ctx0" brushRef="#br0">29940 7938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29.061"/>
    </inkml:context>
    <inkml:brush xml:id="br0">
      <inkml:brushProperty name="width" value="0.1" units="cm"/>
      <inkml:brushProperty name="height" value="0.1" units="cm"/>
      <inkml:brushProperty name="color" value="#E71224"/>
    </inkml:brush>
  </inkml:definitions>
  <inkml:trace contextRef="#ctx0" brushRef="#br0">25447 6414 16383 0 0,'10'0'0'0'0,"9"0"0"0"0,11 0 0 0 0,11 5 0 0 0,4 7 0 0 0,4 1 0 0 0,4 4 0 0 0,-1 9 0 0 0,-11 5 0 0 0,0-2 0 0 0,-4-1 0 0 0,-7-1 0 0 0,-9 1 0 0 0,-3 1 0 0 0,1 0 0 0 0,-3 0 0 0 0,-4 1 0 0 0,-5 1 0 0 0,-2-1 0 0 0,-3 0 0 0 0,-2 1 0 0 0,0-1 0 0 0,-1 0 0 0 0,0 1 0 0 0,0-1 0 0 0,-4-5 0 0 0,-2-2 0 0 0,0 1 0 0 0,2 1 0 0 0,-4 2 0 0 0,-1 0 0 0 0,-2-3 0 0 0,-6-1 0 0 0,1 1 0 0 0,3 1 0 0 0,4 2 0 0 0,-1 1 0 0 0,-5-4 0 0 0,-4-1 0 0 0,-3 1 0 0 0,-4-4 0 0 0,-2 0 0 0 0,-2-3 0 0 0,6 0 0 0 0,0 2 0 0 0,1-1 0 0 0,-2-4 0 0 0,4 0 0 0 0,1-2 0 0 0,3 3 0 0 0,1-2 0 0 0,-3-3 0 0 0,-3 2 0 0 0,-3-1 0 0 0,4 2 0 0 0,-1 0 0 0 0,0 2 0 0 0,-2-1 0 0 0,-3 2 0 0 0,0-1 0 0 0,4 1 0 0 0,0-2 0 0 0,1-3 0 0 0,2 2 0 0 0,1-2 0 0 0,-1 3 0 0 0,2 4 0 0 0,0-1 0 0 0,-3-4 0 0 0,-2-3 0 0 0,3 1 0 0 0,0 4 0 0 0,-2-1 0 0 0,3 3 0 0 0,0-1 0 0 0,-2 0 0 0 0,-2 5 0 0 0,-3-3 0 0 0,-1-4 0 0 0,4 1 0 0 0,1-2 0 0 0,-1 1 0 0 0,-2-1 0 0 0,-1-3 0 0 0,-1 2 0 0 0,4 4 0 0 0,1 0 0 0 0,-1-4 0 0 0,-1-3 0 0 0,3 2 0 0 0,6 4 0 0 0,0 4 0 0 0,-2 0 0 0 0,2 1 0 0 0,-2-2 0 0 0,-2 0 0 0 0,-4-3 0 0 0,8-3 0 0 0,7-9 0 0 0,9-6 0 0 0,6-7 0 0 0,1-6 0 0 0,4-7 0 0 0,7 1 0 0 0,-1 0 0 0 0,-3-3 0 0 0,1-1 0 0 0,-2-2 0 0 0,3 4 0 0 0,-3 1 0 0 0,3-1 0 0 0,-2-1 0 0 0,2-2 0 0 0,-2-2 0 0 0,2 5 0 0 0,-2 1 0 0 0,2-1 0 0 0,3-1 0 0 0,4 4 0 0 0,-2-1 0 0 0,0 5 0 0 0,-3-1 0 0 0,1 3 0 0 0,-4-1 0 0 0,-9 7 0 0 0,-5 11 0 0 0,-9 4 0 0 0,-2 7 0 0 0,-5 6 0 0 0,0 5 0 0 0,-2-1 0 0 0,-4 0 0 0 0,2 1 0 0 0,-1-3 0 0 0,3 0 0 0 0,4 1 0 0 0,0-2 0 0 0,1-1 0 0 0,3 3 0 0 0,3 2 0 0 0,-2-3 0 0 0,-6-4 0 0 0,1-1 0 0 0,1 2 0 0 0,4 4 0 0 0,-3-3 0 0 0,1 1 0 0 0,-3 3 0 0 0,6-4 0 0 0,9-4 0 0 0,10-5 0 0 0,7-4 0 0 0,6-3 0 0 0,4-2 0 0 0,2-2 0 0 0,1 0 0 0 0,0 1 0 0 0,0-1 0 0 0,0 0 0 0 0,-1 1 0 0 0,-1-1 0 0 0,1 1 0 0 0,-1 0 0 0 0,0 0 0 0 0,1 0 0 0 0,-1 0 0 0 0,0 0 0 0 0,-5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29.062"/>
    </inkml:context>
    <inkml:brush xml:id="br0">
      <inkml:brushProperty name="width" value="0.1" units="cm"/>
      <inkml:brushProperty name="height" value="0.1" units="cm"/>
      <inkml:brushProperty name="color" value="#E71224"/>
    </inkml:brush>
  </inkml:definitions>
  <inkml:trace contextRef="#ctx0" brushRef="#br0">30469 8319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29.122"/>
    </inkml:context>
    <inkml:brush xml:id="br0">
      <inkml:brushProperty name="width" value="0.1" units="cm"/>
      <inkml:brushProperty name="height" value="0.1" units="cm"/>
      <inkml:brushProperty name="color" value="#E71224"/>
    </inkml:brush>
  </inkml:definitions>
  <inkml:trace contextRef="#ctx0" brushRef="#br0">12076 8382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0"/>
    </inkml:context>
    <inkml:brush xml:id="br0">
      <inkml:brushProperty name="width" value="0.1" units="cm"/>
      <inkml:brushProperty name="height" value="0.1" units="cm"/>
      <inkml:brushProperty name="color" value="#E71224"/>
    </inkml:brush>
  </inkml:definitions>
  <inkml:trace contextRef="#ctx0" brushRef="#br0">10443 7685 16383 0 0,'-6'-5'0'0'0,"0"-7"0"0"0,-11-7 0 0 0,-12-10 0 0 0,-2-5 0 0 0,0 3 0 0 0,0-4 0 0 0,5 0 0 0 0,2 0 0 0 0,0 6 0 0 0,-2 3 0 0 0,0 0 0 0 0,-2 0 0 0 0,4 0 0 0 0,1 3 0 0 0,-1 6 0 0 0,4 1 0 0 0,1 3 0 0 0,2-2 0 0 0,0 3 0 0 0,-3 2 0 0 0,3-2 0 0 0,-2 2 0 0 0,-2-4 0 0 0,-3-4 0 0 0,-3 2 0 0 0,-1-3 0 0 0,3-3 0 0 0,2 3 0 0 0,-1 4 0 0 0,9 5 0 0 0,11 4 0 0 0,13 3 0 0 0,4 7 0 0 0,5 3 0 0 0,0 5 0 0 0,2 1 0 0 0,-3 4 0 0 0,1-2 0 0 0,-2 2 0 0 0,-5 3 0 0 0,-3 4 0 0 0,-4 2 0 0 0,-2 3 0 0 0,-1 0 0 0 0,-1 2 0 0 0,-1-11 0 0 0,-5-7 0 0 0,-2-13 0 0 0,-4-5 0 0 0,0-7 0 0 0,-4-7 0 0 0,2-5 0 0 0,2-4 0 0 0,4-2 0 0 0,3-2 0 0 0,3 1 0 0 0,1-1 0 0 0,1 1 0 0 0,0 0 0 0 0,1 0 0 0 0,5 6 0 0 0,6 11 0 0 0,7 10 0 0 0,0 9 0 0 0,2 4 0 0 0,2 1 0 0 0,-2 4 0 0 0,0 4 0 0 0,1-1 0 0 0,3-2 0 0 0,2-5 0 0 0,1 1 0 0 0,-3 4 0 0 0,-2 0 0 0 0,1-3 0 0 0,1 2 0 0 0,2-2 0 0 0,1-3 0 0 0,2-3 0 0 0,0-2 0 0 0,-5-2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1"/>
    </inkml:context>
    <inkml:brush xml:id="br0">
      <inkml:brushProperty name="width" value="0.1" units="cm"/>
      <inkml:brushProperty name="height" value="0.1" units="cm"/>
      <inkml:brushProperty name="color" value="#E71224"/>
    </inkml:brush>
  </inkml:definitions>
  <inkml:trace contextRef="#ctx0" brushRef="#br0">9790 6985 16383 0 0,'0'5'0'0'0,"0"7"0"0"0,0 7 0 0 0,0 4 0 0 0,0 5 0 0 0,0 2 0 0 0,0 1 0 0 0,0 0 0 0 0,5-4 0 0 0,2-3 0 0 0,-1 1 0 0 0,-1 0 0 0 0,-1 2 0 0 0,-2 1 0 0 0,0 1 0 0 0,-2 1 0 0 0,0 0 0 0 0,0 0 0 0 0,0 1 0 0 0,-1-11 0 0 0,1-13 0 0 0,0-14 0 0 0,0-10 0 0 0,0-8 0 0 0,0-4 0 0 0,5 2 0 0 0,2 1 0 0 0,-1 0 0 0 0,5-2 0 0 0,-1 0 0 0 0,-1-1 0 0 0,-2 0 0 0 0,-3-1 0 0 0,-2-1 0 0 0,-1 1 0 0 0,-1 0 0 0 0,0-1 0 0 0,0 1 0 0 0,-6 5 0 0 0,4 6 0 0 0,2 8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2"/>
    </inkml:context>
    <inkml:brush xml:id="br0">
      <inkml:brushProperty name="width" value="0.1" units="cm"/>
      <inkml:brushProperty name="height" value="0.1" units="cm"/>
      <inkml:brushProperty name="color" value="#E71224"/>
    </inkml:brush>
  </inkml:definitions>
  <inkml:trace contextRef="#ctx0" brushRef="#br0">9895 6964 16383 0 0,'6'0'0'0'0,"6"0"0"0"0,6 0 0 0 0,1 5 0 0 0,1 2 0 0 0,4-1 0 0 0,1 0 0 0 0,3-3 0 0 0,-4 5 0 0 0,0 0 0 0 0,0-1 0 0 0,1-2 0 0 0,-3 4 0 0 0,-6 5 0 0 0,0 0 0 0 0,-3-2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3"/>
    </inkml:context>
    <inkml:brush xml:id="br0">
      <inkml:brushProperty name="width" value="0.1" units="cm"/>
      <inkml:brushProperty name="height" value="0.1" units="cm"/>
      <inkml:brushProperty name="color" value="#E71224"/>
    </inkml:brush>
  </inkml:definitions>
  <inkml:trace contextRef="#ctx0" brushRef="#br0">8414 7827 16383 0 0,'5'-5'0'0'0,"2"-7"0"0"0,4-7 0 0 0,1-4 0 0 0,4-5 0 0 0,3-2 0 0 0,0-1 0 0 0,-5 0 0 0 0,2-1 0 0 0,2 1 0 0 0,4 5 0 0 0,-2 2 0 0 0,-5 0 0 0 0,1-1 0 0 0,2 4 0 0 0,-1-1 0 0 0,1 0 0 0 0,3 3 0 0 0,-3-1 0 0 0,2 4 0 0 0,-3-1 0 0 0,0 2 0 0 0,-2-1 0 0 0,2 2 0 0 0,-3-2 0 0 0,2 2 0 0 0,3-2 0 0 0,3 2 0 0 0,-1-2 0 0 0,0 2 0 0 0,2-2 0 0 0,2-3 0 0 0,2-4 0 0 0,2 2 0 0 0,-4 0 0 0 0,-12 3 0 0 0,-13 5 0 0 0,-12 4 0 0 0,-8 4 0 0 0,-7 3 0 0 0,-4 2 0 0 0,-1 0 0 0 0,-1 1 0 0 0,1 0 0 0 0,0 0 0 0 0,0 0 0 0 0,1-6 0 0 0,0-2 0 0 0,1 1 0 0 0,10 0 0 0 0,14 3 0 0 0,13 0 0 0 0,10 2 0 0 0,8 1 0 0 0,4 0 0 0 0,3 0 0 0 0,1 0 0 0 0,0 0 0 0 0,-6 6 0 0 0,-7 6 0 0 0,-12 6 0 0 0,-13 1 0 0 0,-6 2 0 0 0,0 2 0 0 0,-4-2 0 0 0,1 0 0 0 0,2 1 0 0 0,-1-2 0 0 0,1 0 0 0 0,3 2 0 0 0,2 2 0 0 0,4 3 0 0 0,1 1 0 0 0,1 1 0 0 0,1 1 0 0 0,1 1 0 0 0,-1-11 0 0 0,1-13 0 0 0,-1-13 0 0 0,1-11 0 0 0,4-8 0 0 0,2-4 0 0 0,-1-3 0 0 0,5-1 0 0 0,5 0 0 0 0,-1 1 0 0 0,3 0 0 0 0,-1 1 0 0 0,0 0 0 0 0,4 0 0 0 0,3 1 0 0 0,-3 0 0 0 0,0 0 0 0 0,2 5 0 0 0,-3 12 0 0 0,-10 8 0 0 0,-7 10 0 0 0,-8 4 0 0 0,-5 6 0 0 0,1 6 0 0 0,1 4 0 0 0,-3-3 0 0 0,0 1 0 0 0,2 2 0 0 0,-2-4 0 0 0,0-1 0 0 0,3 3 0 0 0,1 1 0 0 0,4 3 0 0 0,1 1 0 0 0,1 1 0 0 0,1 1 0 0 0,0 1 0 0 0,-4-1 0 0 0,-3 1 0 0 0,1-1 0 0 0,1 1 0 0 0,2-1 0 0 0,0 1 0 0 0,2-1 0 0 0,1 0 0 0 0,0-10 0 0 0,0-14 0 0 0,0-12 0 0 0,0-12 0 0 0,1-6 0 0 0,-1-6 0 0 0,0-2 0 0 0,0-1 0 0 0,5 1 0 0 0,2-1 0 0 0,-1 1 0 0 0,0 1 0 0 0,-3 0 0 0 0,0 1 0 0 0,-2-1 0 0 0,-1 1 0 0 0,0 0 0 0 0,0 0 0 0 0,0 0 0 0 0,0 0 0 0 0,-6 5 0 0 0,-6 6 0 0 0,-7 8 0 0 0,-4 4 0 0 0,-5 4 0 0 0,-2 3 0 0 0,-1 1 0 0 0,0 0 0 0 0,-1 0 0 0 0,1 6 0 0 0,0 0 0 0 0,0 0 0 0 0,6 4 0 0 0,11 0 0 0 0,9-2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2T06:58:30.204"/>
    </inkml:context>
    <inkml:brush xml:id="br0">
      <inkml:brushProperty name="width" value="0.1" units="cm"/>
      <inkml:brushProperty name="height" value="0.1" units="cm"/>
      <inkml:brushProperty name="color" value="#E71224"/>
    </inkml:brush>
  </inkml:definitions>
  <inkml:trace contextRef="#ctx0" brushRef="#br0">14023 7874 16383 0 0,'0'5'0'0'0,"5"2"0"0"0,2 5 0 0 0,5 5 0 0 0,5 5 0 0 0,5-1 0 0 0,-1 1 0 0 0,-4 2 0 0 0,0 2 0 0 0,-3 1 0 0 0,1 2 0 0 0,4 1 0 0 0,3 0 0 0 0,4-4 0 0 0,-4-3 0 0 0,1 2 0 0 0,1 0 0 0 0,1 2 0 0 0,2 1 0 0 0,2-5 0 0 0,-5 0 0 0 0,0 1 0 0 0,-1-4 0 0 0,-2 0 0 0 0,-1 2 0 0 0,1-3 0 0 0,3 0 0 0 0,2-3 0 0 0,-3 1 0 0 0,0 3 0 0 0,-5 3 0 0 0,0-2 0 0 0,3-5 0 0 0,-3 0 0 0 0,1 2 0 0 0,2 4 0 0 0,-2 3 0 0 0,-10-3 0 0 0,-11-5 0 0 0,-11-6 0 0 0,-8-4 0 0 0,-6-4 0 0 0,-3-2 0 0 0,-2-1 0 0 0,0-1 0 0 0,-1 0 0 0 0,1 0 0 0 0,1 0 0 0 0,0 1 0 0 0,0 0 0 0 0,1 0 0 0 0,5-6 0 0 0,12-1 0 0 0,13 1 0 0 0,12 1 0 0 0,9 1 0 0 0,6 2 0 0 0,4 1 0 0 0,1 0 0 0 0,1 1 0 0 0,0 0 0 0 0,-1 1 0 0 0,0-1 0 0 0,-1 0 0 0 0,-1 0 0 0 0,1 0 0 0 0,-1 0 0 0 0,-5-5 0 0 0,-7-7 0 0 0,-6-6 0 0 0,-6-6 0 0 0,-3-3 0 0 0,-3-3 0 0 0,-1-1 0 0 0,0-1 0 0 0,0 1 0 0 0,0-1 0 0 0,0 1 0 0 0,0 0 0 0 0,1 1 0 0 0,0 10 0 0 0,0 14 0 0 0,0 12 0 0 0,0 12 0 0 0,0 6 0 0 0,0 6 0 0 0,0 2 0 0 0,0 1 0 0 0,0 0 0 0 0,0-1 0 0 0,-5-5 0 0 0,-2-3 0 0 0,1 0 0 0 0,0 2 0 0 0,3 0 0 0 0,0-8 0 0 0,2-13 0 0 0,1-13 0 0 0,0-9 0 0 0,0-8 0 0 0,0-4 0 0 0,0-2 0 0 0,1-2 0 0 0,-1 0 0 0 0,0 1 0 0 0,0 0 0 0 0,0 6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05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73248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718960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69839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96040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78500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512962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485708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627120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52579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11/13/2024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643059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11/13/2024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80122594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0" r:id="rId6"/>
    <p:sldLayoutId id="2147483776" r:id="rId7"/>
    <p:sldLayoutId id="2147483777" r:id="rId8"/>
    <p:sldLayoutId id="2147483778" r:id="rId9"/>
    <p:sldLayoutId id="2147483779" r:id="rId10"/>
    <p:sldLayoutId id="2147483781"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1.png"/><Relationship Id="rId7" Type="http://schemas.openxmlformats.org/officeDocument/2006/relationships/image" Target="../media/image27.jpeg"/><Relationship Id="rId12" Type="http://schemas.openxmlformats.org/officeDocument/2006/relationships/image" Target="../media/image32.jpeg"/><Relationship Id="rId17" Type="http://schemas.openxmlformats.org/officeDocument/2006/relationships/image" Target="../media/image37.png"/><Relationship Id="rId2" Type="http://schemas.openxmlformats.org/officeDocument/2006/relationships/image" Target="../media/image24.png"/><Relationship Id="rId16"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5" Type="http://schemas.openxmlformats.org/officeDocument/2006/relationships/image" Target="../media/image35.jpe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2.svg"/><Relationship Id="rId9" Type="http://schemas.openxmlformats.org/officeDocument/2006/relationships/image" Target="../media/image29.jpeg"/><Relationship Id="rId14" Type="http://schemas.openxmlformats.org/officeDocument/2006/relationships/image" Target="../media/image34.jpe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customXml" Target="../ink/ink2.xm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60.png"/><Relationship Id="rId5" Type="http://schemas.openxmlformats.org/officeDocument/2006/relationships/customXml" Target="../ink/ink1.xml"/><Relationship Id="rId10" Type="http://schemas.openxmlformats.org/officeDocument/2006/relationships/image" Target="../media/image280.png"/><Relationship Id="rId4" Type="http://schemas.openxmlformats.org/officeDocument/2006/relationships/image" Target="../media/image40.jpeg"/><Relationship Id="rId9" Type="http://schemas.openxmlformats.org/officeDocument/2006/relationships/customXml" Target="../ink/ink3.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tats.stackexchange.com/questions/114385/what-is-the-difference-between-convolutional-neural-networks-restricted-boltzma" TargetMode="External"/><Relationship Id="rId2" Type="http://schemas.openxmlformats.org/officeDocument/2006/relationships/image" Target="../media/image41.jpeg"/><Relationship Id="rId1" Type="http://schemas.openxmlformats.org/officeDocument/2006/relationships/slideLayout" Target="../slideLayouts/slideLayout6.xml"/><Relationship Id="rId5" Type="http://schemas.openxmlformats.org/officeDocument/2006/relationships/image" Target="../media/image22.sv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80.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customXml" Target="../ink/ink4.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8.xml"/><Relationship Id="rId18" Type="http://schemas.openxmlformats.org/officeDocument/2006/relationships/customXml" Target="../ink/ink10.xml"/><Relationship Id="rId3" Type="http://schemas.openxmlformats.org/officeDocument/2006/relationships/image" Target="../media/image22.svg"/><Relationship Id="rId7" Type="http://schemas.openxmlformats.org/officeDocument/2006/relationships/customXml" Target="../ink/ink6.xml"/><Relationship Id="rId12" Type="http://schemas.openxmlformats.org/officeDocument/2006/relationships/image" Target="../media/image46.png"/><Relationship Id="rId17" Type="http://schemas.openxmlformats.org/officeDocument/2006/relationships/image" Target="../media/image44.png"/><Relationship Id="rId2" Type="http://schemas.openxmlformats.org/officeDocument/2006/relationships/image" Target="../media/image21.png"/><Relationship Id="rId16"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330.png"/><Relationship Id="rId11" Type="http://schemas.openxmlformats.org/officeDocument/2006/relationships/image" Target="../media/image45.png"/><Relationship Id="rId5" Type="http://schemas.openxmlformats.org/officeDocument/2006/relationships/customXml" Target="../ink/ink5.xml"/><Relationship Id="rId15" Type="http://schemas.openxmlformats.org/officeDocument/2006/relationships/customXml" Target="../ink/ink9.xml"/><Relationship Id="rId10" Type="http://schemas.openxmlformats.org/officeDocument/2006/relationships/image" Target="../media/image35.png"/><Relationship Id="rId19" Type="http://schemas.openxmlformats.org/officeDocument/2006/relationships/image" Target="../media/image40.png"/><Relationship Id="rId4" Type="http://schemas.openxmlformats.org/officeDocument/2006/relationships/image" Target="../media/image43.png"/><Relationship Id="rId9" Type="http://schemas.openxmlformats.org/officeDocument/2006/relationships/customXml" Target="../ink/ink7.xml"/><Relationship Id="rId14" Type="http://schemas.openxmlformats.org/officeDocument/2006/relationships/image" Target="../media/image380.png"/></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490.png"/><Relationship Id="rId3" Type="http://schemas.openxmlformats.org/officeDocument/2006/relationships/image" Target="../media/image22.svg"/><Relationship Id="rId7" Type="http://schemas.openxmlformats.org/officeDocument/2006/relationships/image" Target="../media/image52.png"/><Relationship Id="rId12" Type="http://schemas.openxmlformats.org/officeDocument/2006/relationships/customXml" Target="../ink/ink13.xm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480.png"/><Relationship Id="rId5" Type="http://schemas.openxmlformats.org/officeDocument/2006/relationships/image" Target="../media/image50.png"/><Relationship Id="rId15" Type="http://schemas.openxmlformats.org/officeDocument/2006/relationships/image" Target="../media/image280.png"/><Relationship Id="rId10" Type="http://schemas.openxmlformats.org/officeDocument/2006/relationships/customXml" Target="../ink/ink12.xml"/><Relationship Id="rId4" Type="http://schemas.openxmlformats.org/officeDocument/2006/relationships/image" Target="../media/image49.png"/><Relationship Id="rId9" Type="http://schemas.openxmlformats.org/officeDocument/2006/relationships/image" Target="../media/image470.png"/><Relationship Id="rId14" Type="http://schemas.openxmlformats.org/officeDocument/2006/relationships/customXml" Target="../ink/ink1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commons.wikimedia.org/wiki/File:Kasparov-29.jpg" TargetMode="External"/><Relationship Id="rId2" Type="http://schemas.openxmlformats.org/officeDocument/2006/relationships/image" Target="../media/image53.jpeg"/><Relationship Id="rId1" Type="http://schemas.openxmlformats.org/officeDocument/2006/relationships/slideLayout" Target="../slideLayouts/slideLayout6.xml"/><Relationship Id="rId5" Type="http://schemas.openxmlformats.org/officeDocument/2006/relationships/image" Target="../media/image22.sv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hyperlink" Target="https://www.deviantart.com/kartik786/art/MS-Dhoni-442476195" TargetMode="External"/><Relationship Id="rId5" Type="http://schemas.openxmlformats.org/officeDocument/2006/relationships/image" Target="../media/image57.jpe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63.sv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280BC-D873-3425-E1C9-F702AB4D474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3901F2B-B30D-E4D4-9FF9-0F6817AB8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3728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45D91-DF13-E616-B438-9AE6474F68E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89469E-57F3-27D3-6A88-C1A1E9BD0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06E3494A-7176-C50B-C675-C0EC6F9C0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8F8C3072-F396-723F-5811-7E9582E223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2423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8395B-0865-8525-D9F1-77321C6269A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7E62E0F-5E4B-4963-0EDB-D618D656D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475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EEEAD-245D-8629-15BA-EFF61B9AAD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E03F45-FB90-72BC-AE1C-E108CEE7A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648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89A0B-1D88-2332-E056-C3C8BE2C3EA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9FF497-531C-336D-46B3-02E97F0D8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7792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192D4-2B9B-ADC6-95AB-67E3CDA9C98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5C5B41-C685-11D4-7F19-54B4589DF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2146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4348AF-36C2-BBC5-CF29-93250E56C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91982C3-6C85-A34C-3418-B14A08A31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0E357A-F215-2F67-1D32-A01724786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77649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10515" y="1181101"/>
            <a:ext cx="5385486" cy="2481974"/>
          </a:xfrm>
        </p:spPr>
        <p:txBody>
          <a:bodyPr>
            <a:normAutofit/>
          </a:bodyPr>
          <a:lstStyle/>
          <a:p>
            <a:pPr>
              <a:lnSpc>
                <a:spcPct val="90000"/>
              </a:lnSpc>
            </a:pPr>
            <a:r>
              <a:rPr lang="en-US" sz="4000" b="1" dirty="0">
                <a:latin typeface="Calibri"/>
                <a:cs typeface="Calibri"/>
              </a:rPr>
              <a:t>PS3  </a:t>
            </a:r>
            <a:br>
              <a:rPr lang="en-US" sz="4000" dirty="0">
                <a:latin typeface="Calibri"/>
                <a:cs typeface="Calibri"/>
              </a:rPr>
            </a:br>
            <a:r>
              <a:rPr lang="en-US" sz="4000" b="1" dirty="0">
                <a:latin typeface="Calibri"/>
                <a:cs typeface="Calibri"/>
              </a:rPr>
              <a:t>The Streets’ Chess Showdown: White vs Black</a:t>
            </a:r>
          </a:p>
          <a:p>
            <a:pPr>
              <a:lnSpc>
                <a:spcPct val="90000"/>
              </a:lnSpc>
            </a:pPr>
            <a:endParaRPr lang="en-US" sz="4000" dirty="0">
              <a:latin typeface="Calibri"/>
              <a:cs typeface="Calibri"/>
            </a:endParaRPr>
          </a:p>
        </p:txBody>
      </p:sp>
      <p:pic>
        <p:nvPicPr>
          <p:cNvPr id="4" name="Picture 3" descr="Checkmate move on chessboard">
            <a:extLst>
              <a:ext uri="{FF2B5EF4-FFF2-40B4-BE49-F238E27FC236}">
                <a16:creationId xmlns:a16="http://schemas.microsoft.com/office/drawing/2014/main" id="{B4AA1E7C-23AF-040D-70C3-DA2056AC6332}"/>
              </a:ext>
            </a:extLst>
          </p:cNvPr>
          <p:cNvPicPr>
            <a:picLocks noChangeAspect="1"/>
          </p:cNvPicPr>
          <p:nvPr/>
        </p:nvPicPr>
        <p:blipFill>
          <a:blip r:embed="rId2"/>
          <a:srcRect r="11772"/>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17" name="Freeform: Shape 16">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ony Logo, symbol, meaning, history, PNG, brand">
            <a:extLst>
              <a:ext uri="{FF2B5EF4-FFF2-40B4-BE49-F238E27FC236}">
                <a16:creationId xmlns:a16="http://schemas.microsoft.com/office/drawing/2014/main" id="{B7D11DBD-8960-540F-C61C-3D25DA09AB2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100000" contrast="100000"/>
                    </a14:imgEffect>
                  </a14:imgLayer>
                </a14:imgProps>
              </a:ext>
            </a:extLst>
          </a:blip>
          <a:stretch>
            <a:fillRect/>
          </a:stretch>
        </p:blipFill>
        <p:spPr>
          <a:xfrm>
            <a:off x="207252" y="281376"/>
            <a:ext cx="766418" cy="416616"/>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B59E8-9B61-FA8F-41B1-DCBE5FC46E00}"/>
              </a:ext>
            </a:extLst>
          </p:cNvPr>
          <p:cNvSpPr>
            <a:spLocks noGrp="1"/>
          </p:cNvSpPr>
          <p:nvPr>
            <p:ph type="title"/>
          </p:nvPr>
        </p:nvSpPr>
        <p:spPr>
          <a:xfrm>
            <a:off x="8037996" y="229311"/>
            <a:ext cx="3824041" cy="1297293"/>
          </a:xfrm>
        </p:spPr>
        <p:txBody>
          <a:bodyPr/>
          <a:lstStyle/>
          <a:p>
            <a:r>
              <a:rPr lang="en-US" dirty="0">
                <a:latin typeface="Calibri"/>
                <a:cs typeface="Calibri"/>
              </a:rPr>
              <a:t>Peek Into Dataset</a:t>
            </a:r>
          </a:p>
        </p:txBody>
      </p:sp>
      <p:pic>
        <p:nvPicPr>
          <p:cNvPr id="3" name="Picture 2" descr="A chess board with chess pieces&#10;&#10;Description automatically generated">
            <a:extLst>
              <a:ext uri="{FF2B5EF4-FFF2-40B4-BE49-F238E27FC236}">
                <a16:creationId xmlns:a16="http://schemas.microsoft.com/office/drawing/2014/main" id="{D346478B-C5CB-6A7F-97DB-A7B120B9DE75}"/>
              </a:ext>
            </a:extLst>
          </p:cNvPr>
          <p:cNvPicPr>
            <a:picLocks noChangeAspect="1"/>
          </p:cNvPicPr>
          <p:nvPr/>
        </p:nvPicPr>
        <p:blipFill>
          <a:blip r:embed="rId2"/>
          <a:stretch>
            <a:fillRect/>
          </a:stretch>
        </p:blipFill>
        <p:spPr>
          <a:xfrm>
            <a:off x="880718" y="2377108"/>
            <a:ext cx="3031435" cy="3031435"/>
          </a:xfrm>
          <a:prstGeom prst="rect">
            <a:avLst/>
          </a:prstGeom>
        </p:spPr>
      </p:pic>
      <p:pic>
        <p:nvPicPr>
          <p:cNvPr id="4" name="Picture 3" descr="A screenshot of a chess board&#10;&#10;Description automatically generated">
            <a:extLst>
              <a:ext uri="{FF2B5EF4-FFF2-40B4-BE49-F238E27FC236}">
                <a16:creationId xmlns:a16="http://schemas.microsoft.com/office/drawing/2014/main" id="{984CD9AB-72D5-C40E-8D6F-D22C5B58DED5}"/>
              </a:ext>
            </a:extLst>
          </p:cNvPr>
          <p:cNvPicPr>
            <a:picLocks noChangeAspect="1"/>
          </p:cNvPicPr>
          <p:nvPr/>
        </p:nvPicPr>
        <p:blipFill>
          <a:blip r:embed="rId3"/>
          <a:stretch>
            <a:fillRect/>
          </a:stretch>
        </p:blipFill>
        <p:spPr>
          <a:xfrm>
            <a:off x="4337326" y="2371587"/>
            <a:ext cx="3031435" cy="3042479"/>
          </a:xfrm>
          <a:prstGeom prst="rect">
            <a:avLst/>
          </a:prstGeom>
        </p:spPr>
      </p:pic>
      <p:pic>
        <p:nvPicPr>
          <p:cNvPr id="5" name="Picture 4" descr="A screenshot of a chess board&#10;&#10;Description automatically generated">
            <a:extLst>
              <a:ext uri="{FF2B5EF4-FFF2-40B4-BE49-F238E27FC236}">
                <a16:creationId xmlns:a16="http://schemas.microsoft.com/office/drawing/2014/main" id="{2490B471-D834-8E50-BE4B-5F02A3B4C6C8}"/>
              </a:ext>
            </a:extLst>
          </p:cNvPr>
          <p:cNvPicPr>
            <a:picLocks noChangeAspect="1"/>
          </p:cNvPicPr>
          <p:nvPr/>
        </p:nvPicPr>
        <p:blipFill>
          <a:blip r:embed="rId4"/>
          <a:stretch>
            <a:fillRect/>
          </a:stretch>
        </p:blipFill>
        <p:spPr>
          <a:xfrm>
            <a:off x="7821544" y="2371587"/>
            <a:ext cx="3020392" cy="3042479"/>
          </a:xfrm>
          <a:prstGeom prst="rect">
            <a:avLst/>
          </a:prstGeom>
        </p:spPr>
      </p:pic>
      <p:pic>
        <p:nvPicPr>
          <p:cNvPr id="7" name="Graphic 6" descr="Chess pieces outline">
            <a:extLst>
              <a:ext uri="{FF2B5EF4-FFF2-40B4-BE49-F238E27FC236}">
                <a16:creationId xmlns:a16="http://schemas.microsoft.com/office/drawing/2014/main" id="{A4B7D006-DAD2-96D3-EFE4-5B795362C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192" y="233018"/>
            <a:ext cx="1080052" cy="1080052"/>
          </a:xfrm>
          <a:prstGeom prst="rect">
            <a:avLst/>
          </a:prstGeom>
        </p:spPr>
      </p:pic>
    </p:spTree>
    <p:extLst>
      <p:ext uri="{BB962C8B-B14F-4D97-AF65-F5344CB8AC3E}">
        <p14:creationId xmlns:p14="http://schemas.microsoft.com/office/powerpoint/2010/main" val="5054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06AF-9E8A-FDD3-0120-FA3040405782}"/>
              </a:ext>
            </a:extLst>
          </p:cNvPr>
          <p:cNvSpPr>
            <a:spLocks noGrp="1"/>
          </p:cNvSpPr>
          <p:nvPr>
            <p:ph type="title"/>
          </p:nvPr>
        </p:nvSpPr>
        <p:spPr>
          <a:xfrm>
            <a:off x="1885435" y="1322615"/>
            <a:ext cx="8175171" cy="4212771"/>
          </a:xfrm>
        </p:spPr>
        <p:txBody>
          <a:bodyPr/>
          <a:lstStyle/>
          <a:p>
            <a:r>
              <a:rPr lang="en-US" dirty="0">
                <a:latin typeface="Calibri"/>
                <a:cs typeface="Calibri"/>
              </a:rPr>
              <a:t>Yolo? CNN? </a:t>
            </a:r>
            <a:br>
              <a:rPr lang="en-US" dirty="0">
                <a:latin typeface="Calibri"/>
                <a:cs typeface="Calibri"/>
              </a:rPr>
            </a:br>
            <a:r>
              <a:rPr lang="en-US" dirty="0">
                <a:latin typeface="Calibri"/>
                <a:cs typeface="Calibri"/>
              </a:rPr>
              <a:t>What to use to identify positions where pieces are placed and classify each piece into type?</a:t>
            </a:r>
          </a:p>
        </p:txBody>
      </p:sp>
      <p:pic>
        <p:nvPicPr>
          <p:cNvPr id="3" name="Graphic 2" descr="Chess pieces outline">
            <a:extLst>
              <a:ext uri="{FF2B5EF4-FFF2-40B4-BE49-F238E27FC236}">
                <a16:creationId xmlns:a16="http://schemas.microsoft.com/office/drawing/2014/main" id="{5E39F255-5D2A-2DDA-8CC8-DF5FB083E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7148" y="144670"/>
            <a:ext cx="1080052" cy="1080052"/>
          </a:xfrm>
          <a:prstGeom prst="rect">
            <a:avLst/>
          </a:prstGeom>
        </p:spPr>
      </p:pic>
    </p:spTree>
    <p:extLst>
      <p:ext uri="{BB962C8B-B14F-4D97-AF65-F5344CB8AC3E}">
        <p14:creationId xmlns:p14="http://schemas.microsoft.com/office/powerpoint/2010/main" val="3956984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AEB576B3-DF88-5564-A5CA-C3C062E36CD8}"/>
              </a:ext>
            </a:extLst>
          </p:cNvPr>
          <p:cNvSpPr/>
          <p:nvPr/>
        </p:nvSpPr>
        <p:spPr>
          <a:xfrm>
            <a:off x="6637563" y="2272392"/>
            <a:ext cx="2326821" cy="2286000"/>
          </a:xfrm>
          <a:prstGeom prst="ellipse">
            <a:avLst/>
          </a:prstGeom>
          <a:solidFill>
            <a:srgbClr val="EBD1A5"/>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A789E-8B45-8257-0827-292833517746}"/>
              </a:ext>
            </a:extLst>
          </p:cNvPr>
          <p:cNvSpPr>
            <a:spLocks noGrp="1"/>
          </p:cNvSpPr>
          <p:nvPr>
            <p:ph type="title"/>
          </p:nvPr>
        </p:nvSpPr>
        <p:spPr>
          <a:xfrm>
            <a:off x="8656430" y="-124081"/>
            <a:ext cx="3536911" cy="1551293"/>
          </a:xfrm>
        </p:spPr>
        <p:txBody>
          <a:bodyPr/>
          <a:lstStyle/>
          <a:p>
            <a:r>
              <a:rPr lang="en-US" dirty="0">
                <a:latin typeface="Calibri"/>
                <a:cs typeface="Calibri"/>
              </a:rPr>
              <a:t>Kind of simple</a:t>
            </a:r>
          </a:p>
        </p:txBody>
      </p:sp>
      <p:pic>
        <p:nvPicPr>
          <p:cNvPr id="4" name="Graphic 3" descr="Chess pieces outline">
            <a:extLst>
              <a:ext uri="{FF2B5EF4-FFF2-40B4-BE49-F238E27FC236}">
                <a16:creationId xmlns:a16="http://schemas.microsoft.com/office/drawing/2014/main" id="{B47A0CEA-B822-814E-56E2-F544270EA3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365" y="343453"/>
            <a:ext cx="1080052" cy="1080052"/>
          </a:xfrm>
          <a:prstGeom prst="rect">
            <a:avLst/>
          </a:prstGeom>
        </p:spPr>
      </p:pic>
      <p:pic>
        <p:nvPicPr>
          <p:cNvPr id="5" name="Picture 4" descr="A screenshot of a game&#10;&#10;Description automatically generated">
            <a:extLst>
              <a:ext uri="{FF2B5EF4-FFF2-40B4-BE49-F238E27FC236}">
                <a16:creationId xmlns:a16="http://schemas.microsoft.com/office/drawing/2014/main" id="{2BD60557-DCC0-2767-2210-96DBA018422A}"/>
              </a:ext>
            </a:extLst>
          </p:cNvPr>
          <p:cNvPicPr>
            <a:picLocks noChangeAspect="1"/>
          </p:cNvPicPr>
          <p:nvPr/>
        </p:nvPicPr>
        <p:blipFill>
          <a:blip r:embed="rId4"/>
          <a:stretch>
            <a:fillRect/>
          </a:stretch>
        </p:blipFill>
        <p:spPr>
          <a:xfrm>
            <a:off x="1570934" y="2272195"/>
            <a:ext cx="3429000" cy="3429000"/>
          </a:xfrm>
          <a:prstGeom prst="rect">
            <a:avLst/>
          </a:prstGeom>
        </p:spPr>
      </p:pic>
      <p:cxnSp>
        <p:nvCxnSpPr>
          <p:cNvPr id="6" name="Straight Arrow Connector 5">
            <a:extLst>
              <a:ext uri="{FF2B5EF4-FFF2-40B4-BE49-F238E27FC236}">
                <a16:creationId xmlns:a16="http://schemas.microsoft.com/office/drawing/2014/main" id="{6888A9F2-F591-8CB8-2C30-DD7EF078BB27}"/>
              </a:ext>
            </a:extLst>
          </p:cNvPr>
          <p:cNvCxnSpPr/>
          <p:nvPr/>
        </p:nvCxnSpPr>
        <p:spPr>
          <a:xfrm>
            <a:off x="1574800" y="2033103"/>
            <a:ext cx="3443354" cy="883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11BE8A-87A4-5E31-B3B5-10A69026DEEF}"/>
              </a:ext>
            </a:extLst>
          </p:cNvPr>
          <p:cNvCxnSpPr>
            <a:cxnSpLocks/>
          </p:cNvCxnSpPr>
          <p:nvPr/>
        </p:nvCxnSpPr>
        <p:spPr>
          <a:xfrm>
            <a:off x="1309755" y="2276059"/>
            <a:ext cx="19877" cy="3421269"/>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D0F63B-19AA-0E55-583B-B03C010DC00E}"/>
              </a:ext>
            </a:extLst>
          </p:cNvPr>
          <p:cNvSpPr txBox="1"/>
          <p:nvPr/>
        </p:nvSpPr>
        <p:spPr>
          <a:xfrm>
            <a:off x="2619562" y="1730718"/>
            <a:ext cx="1559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cs typeface="Calibri"/>
              </a:rPr>
              <a:t>&lt;-- 360 </a:t>
            </a:r>
            <a:r>
              <a:rPr lang="en-US" b="1" dirty="0" err="1">
                <a:latin typeface="Calibri"/>
                <a:cs typeface="Calibri"/>
              </a:rPr>
              <a:t>px</a:t>
            </a:r>
            <a:r>
              <a:rPr lang="en-US" b="1" dirty="0">
                <a:latin typeface="Calibri"/>
                <a:cs typeface="Calibri"/>
              </a:rPr>
              <a:t> --&gt;</a:t>
            </a:r>
          </a:p>
        </p:txBody>
      </p:sp>
      <p:sp>
        <p:nvSpPr>
          <p:cNvPr id="9" name="TextBox 8">
            <a:extLst>
              <a:ext uri="{FF2B5EF4-FFF2-40B4-BE49-F238E27FC236}">
                <a16:creationId xmlns:a16="http://schemas.microsoft.com/office/drawing/2014/main" id="{DFE77746-AB70-0C37-18D3-D2B489AD69A7}"/>
              </a:ext>
            </a:extLst>
          </p:cNvPr>
          <p:cNvSpPr txBox="1"/>
          <p:nvPr/>
        </p:nvSpPr>
        <p:spPr>
          <a:xfrm rot="16200000">
            <a:off x="399823" y="3696456"/>
            <a:ext cx="1559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cs typeface="Calibri"/>
              </a:rPr>
              <a:t>&lt;-- 360 </a:t>
            </a:r>
            <a:r>
              <a:rPr lang="en-US" b="1" dirty="0" err="1">
                <a:latin typeface="Calibri"/>
                <a:cs typeface="Calibri"/>
              </a:rPr>
              <a:t>px</a:t>
            </a:r>
            <a:r>
              <a:rPr lang="en-US" b="1" dirty="0">
                <a:latin typeface="Calibri"/>
                <a:cs typeface="Calibri"/>
              </a:rPr>
              <a:t> --&gt;</a:t>
            </a:r>
          </a:p>
        </p:txBody>
      </p:sp>
      <p:cxnSp>
        <p:nvCxnSpPr>
          <p:cNvPr id="10" name="Straight Arrow Connector 9">
            <a:extLst>
              <a:ext uri="{FF2B5EF4-FFF2-40B4-BE49-F238E27FC236}">
                <a16:creationId xmlns:a16="http://schemas.microsoft.com/office/drawing/2014/main" id="{1DFBEA43-D13C-8F44-F0E3-506B58922990}"/>
              </a:ext>
            </a:extLst>
          </p:cNvPr>
          <p:cNvCxnSpPr/>
          <p:nvPr/>
        </p:nvCxnSpPr>
        <p:spPr>
          <a:xfrm flipV="1">
            <a:off x="4168321" y="2533256"/>
            <a:ext cx="2890708" cy="1475251"/>
          </a:xfrm>
          <a:prstGeom prst="straightConnector1">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9685A2B0-406A-FCDD-A579-91DF74C39167}"/>
              </a:ext>
            </a:extLst>
          </p:cNvPr>
          <p:cNvCxnSpPr>
            <a:cxnSpLocks/>
          </p:cNvCxnSpPr>
          <p:nvPr/>
        </p:nvCxnSpPr>
        <p:spPr>
          <a:xfrm>
            <a:off x="4179367" y="4416959"/>
            <a:ext cx="3428208" cy="103334"/>
          </a:xfrm>
          <a:prstGeom prst="straightConnector1">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13" name="Picture 12" descr="A logo of a crown&#10;&#10;Description automatically generated">
            <a:extLst>
              <a:ext uri="{FF2B5EF4-FFF2-40B4-BE49-F238E27FC236}">
                <a16:creationId xmlns:a16="http://schemas.microsoft.com/office/drawing/2014/main" id="{028FFDA7-3866-F447-50B4-6ACFA249EC6E}"/>
              </a:ext>
            </a:extLst>
          </p:cNvPr>
          <p:cNvPicPr>
            <a:picLocks noChangeAspect="1"/>
          </p:cNvPicPr>
          <p:nvPr/>
        </p:nvPicPr>
        <p:blipFill>
          <a:blip r:embed="rId5"/>
          <a:srcRect l="6452" t="4396" r="8602" b="5223"/>
          <a:stretch/>
        </p:blipFill>
        <p:spPr>
          <a:xfrm>
            <a:off x="7082517" y="2720749"/>
            <a:ext cx="1347519" cy="1398335"/>
          </a:xfrm>
          <a:prstGeom prst="rect">
            <a:avLst/>
          </a:prstGeom>
          <a:ln>
            <a:solidFill>
              <a:srgbClr val="A57551"/>
            </a:solidFill>
          </a:ln>
        </p:spPr>
      </p:pic>
      <p:sp>
        <p:nvSpPr>
          <p:cNvPr id="16" name="TextBox 15">
            <a:extLst>
              <a:ext uri="{FF2B5EF4-FFF2-40B4-BE49-F238E27FC236}">
                <a16:creationId xmlns:a16="http://schemas.microsoft.com/office/drawing/2014/main" id="{43083DFC-4CBB-BDA4-4B5A-C3F33C64D634}"/>
              </a:ext>
            </a:extLst>
          </p:cNvPr>
          <p:cNvSpPr txBox="1"/>
          <p:nvPr/>
        </p:nvSpPr>
        <p:spPr>
          <a:xfrm>
            <a:off x="7017390" y="2481832"/>
            <a:ext cx="1559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Calibri"/>
                <a:cs typeface="Calibri"/>
              </a:rPr>
              <a:t>  &lt;-- 45 </a:t>
            </a:r>
            <a:r>
              <a:rPr lang="en-US" b="1" err="1">
                <a:solidFill>
                  <a:schemeClr val="bg1"/>
                </a:solidFill>
                <a:latin typeface="Calibri"/>
                <a:cs typeface="Calibri"/>
              </a:rPr>
              <a:t>px</a:t>
            </a:r>
            <a:r>
              <a:rPr lang="en-US" b="1" dirty="0">
                <a:solidFill>
                  <a:schemeClr val="bg1"/>
                </a:solidFill>
                <a:latin typeface="Calibri"/>
                <a:cs typeface="Calibri"/>
              </a:rPr>
              <a:t> --&gt;</a:t>
            </a:r>
          </a:p>
        </p:txBody>
      </p:sp>
      <p:sp>
        <p:nvSpPr>
          <p:cNvPr id="19" name="TextBox 18">
            <a:extLst>
              <a:ext uri="{FF2B5EF4-FFF2-40B4-BE49-F238E27FC236}">
                <a16:creationId xmlns:a16="http://schemas.microsoft.com/office/drawing/2014/main" id="{68989DFD-811C-79A8-F18C-0B21BF79E5CB}"/>
              </a:ext>
            </a:extLst>
          </p:cNvPr>
          <p:cNvSpPr txBox="1"/>
          <p:nvPr/>
        </p:nvSpPr>
        <p:spPr>
          <a:xfrm rot="5400000">
            <a:off x="7703190" y="3232946"/>
            <a:ext cx="1559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Calibri"/>
                <a:cs typeface="Calibri"/>
              </a:rPr>
              <a:t>  &lt;-- 45 </a:t>
            </a:r>
            <a:r>
              <a:rPr lang="en-US" b="1" err="1">
                <a:solidFill>
                  <a:schemeClr val="bg1"/>
                </a:solidFill>
                <a:latin typeface="Calibri"/>
                <a:cs typeface="Calibri"/>
              </a:rPr>
              <a:t>px</a:t>
            </a:r>
            <a:r>
              <a:rPr lang="en-US" b="1" dirty="0">
                <a:solidFill>
                  <a:schemeClr val="bg1"/>
                </a:solidFill>
                <a:latin typeface="Calibri"/>
                <a:cs typeface="Calibri"/>
              </a:rPr>
              <a:t> --&gt;</a:t>
            </a:r>
          </a:p>
        </p:txBody>
      </p:sp>
      <p:sp>
        <p:nvSpPr>
          <p:cNvPr id="20" name="TextBox 19">
            <a:extLst>
              <a:ext uri="{FF2B5EF4-FFF2-40B4-BE49-F238E27FC236}">
                <a16:creationId xmlns:a16="http://schemas.microsoft.com/office/drawing/2014/main" id="{B9AD0AC1-EEAD-2412-E520-EFB43A3A1918}"/>
              </a:ext>
            </a:extLst>
          </p:cNvPr>
          <p:cNvSpPr txBox="1"/>
          <p:nvPr/>
        </p:nvSpPr>
        <p:spPr>
          <a:xfrm>
            <a:off x="10243456" y="1227362"/>
            <a:ext cx="1404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CROP IT IN 45X45 SECTIONS TO GET THE INDIVIDUAL BOXES</a:t>
            </a:r>
          </a:p>
        </p:txBody>
      </p:sp>
    </p:spTree>
    <p:extLst>
      <p:ext uri="{BB962C8B-B14F-4D97-AF65-F5344CB8AC3E}">
        <p14:creationId xmlns:p14="http://schemas.microsoft.com/office/powerpoint/2010/main" val="156802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500"/>
                            </p:stCondLst>
                            <p:childTnLst>
                              <p:par>
                                <p:cTn id="39" presetID="10" presetClass="entr" presetSubtype="0" fill="hold" grpId="0" nodeType="afterEffect">
                                  <p:stCondLst>
                                    <p:cond delay="20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P spid="9" grpId="0"/>
      <p:bldP spid="16" grpId="0"/>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E8D898-A7D8-4FAF-8694-B6F891BAA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8442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335C-9995-5036-57BA-72E20BB89794}"/>
              </a:ext>
            </a:extLst>
          </p:cNvPr>
          <p:cNvSpPr>
            <a:spLocks noGrp="1"/>
          </p:cNvSpPr>
          <p:nvPr>
            <p:ph type="title"/>
          </p:nvPr>
        </p:nvSpPr>
        <p:spPr>
          <a:xfrm>
            <a:off x="7995557" y="-5442"/>
            <a:ext cx="4321629" cy="1534886"/>
          </a:xfrm>
        </p:spPr>
        <p:txBody>
          <a:bodyPr/>
          <a:lstStyle/>
          <a:p>
            <a:r>
              <a:rPr lang="en-US" dirty="0"/>
              <a:t>How to Classify</a:t>
            </a:r>
          </a:p>
        </p:txBody>
      </p:sp>
      <p:pic>
        <p:nvPicPr>
          <p:cNvPr id="4" name="Picture 3" descr="A logo of a crown&#10;&#10;Description automatically generated">
            <a:extLst>
              <a:ext uri="{FF2B5EF4-FFF2-40B4-BE49-F238E27FC236}">
                <a16:creationId xmlns:a16="http://schemas.microsoft.com/office/drawing/2014/main" id="{524472D2-E2B7-12AC-A480-012A7DA7E7B6}"/>
              </a:ext>
            </a:extLst>
          </p:cNvPr>
          <p:cNvPicPr>
            <a:picLocks noChangeAspect="1"/>
          </p:cNvPicPr>
          <p:nvPr/>
        </p:nvPicPr>
        <p:blipFill>
          <a:blip r:embed="rId2"/>
          <a:srcRect l="6452" t="4396" r="8602" b="5223"/>
          <a:stretch/>
        </p:blipFill>
        <p:spPr>
          <a:xfrm>
            <a:off x="1236889" y="3167064"/>
            <a:ext cx="966519" cy="1006450"/>
          </a:xfrm>
          <a:prstGeom prst="rect">
            <a:avLst/>
          </a:prstGeom>
          <a:ln>
            <a:solidFill>
              <a:srgbClr val="A57551"/>
            </a:solidFill>
          </a:ln>
        </p:spPr>
      </p:pic>
      <p:pic>
        <p:nvPicPr>
          <p:cNvPr id="7" name="Graphic 2" descr="Chess pieces outline">
            <a:extLst>
              <a:ext uri="{FF2B5EF4-FFF2-40B4-BE49-F238E27FC236}">
                <a16:creationId xmlns:a16="http://schemas.microsoft.com/office/drawing/2014/main" id="{5E39F255-5D2A-2DDA-8CC8-DF5FB083E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548" y="220870"/>
            <a:ext cx="1080052" cy="1080052"/>
          </a:xfrm>
          <a:prstGeom prst="rect">
            <a:avLst/>
          </a:prstGeom>
        </p:spPr>
      </p:pic>
      <p:pic>
        <p:nvPicPr>
          <p:cNvPr id="8" name="Picture 7">
            <a:extLst>
              <a:ext uri="{FF2B5EF4-FFF2-40B4-BE49-F238E27FC236}">
                <a16:creationId xmlns:a16="http://schemas.microsoft.com/office/drawing/2014/main" id="{E580DA7E-6ECC-5E77-04D0-4796E0DF7078}"/>
              </a:ext>
            </a:extLst>
          </p:cNvPr>
          <p:cNvPicPr>
            <a:picLocks noChangeAspect="1"/>
          </p:cNvPicPr>
          <p:nvPr/>
        </p:nvPicPr>
        <p:blipFill>
          <a:blip r:embed="rId5"/>
          <a:stretch>
            <a:fillRect/>
          </a:stretch>
        </p:blipFill>
        <p:spPr>
          <a:xfrm>
            <a:off x="3467100" y="1091293"/>
            <a:ext cx="428625" cy="428625"/>
          </a:xfrm>
          <a:prstGeom prst="rect">
            <a:avLst/>
          </a:prstGeom>
        </p:spPr>
      </p:pic>
      <p:pic>
        <p:nvPicPr>
          <p:cNvPr id="9" name="Picture 8">
            <a:extLst>
              <a:ext uri="{FF2B5EF4-FFF2-40B4-BE49-F238E27FC236}">
                <a16:creationId xmlns:a16="http://schemas.microsoft.com/office/drawing/2014/main" id="{79EB15FD-2D53-3FEA-74D1-BEB72206667D}"/>
              </a:ext>
            </a:extLst>
          </p:cNvPr>
          <p:cNvPicPr>
            <a:picLocks noChangeAspect="1"/>
          </p:cNvPicPr>
          <p:nvPr/>
        </p:nvPicPr>
        <p:blipFill>
          <a:blip r:embed="rId6"/>
          <a:stretch>
            <a:fillRect/>
          </a:stretch>
        </p:blipFill>
        <p:spPr>
          <a:xfrm>
            <a:off x="3472542" y="606879"/>
            <a:ext cx="428625" cy="428625"/>
          </a:xfrm>
          <a:prstGeom prst="rect">
            <a:avLst/>
          </a:prstGeom>
        </p:spPr>
      </p:pic>
      <p:pic>
        <p:nvPicPr>
          <p:cNvPr id="10" name="Picture 9">
            <a:extLst>
              <a:ext uri="{FF2B5EF4-FFF2-40B4-BE49-F238E27FC236}">
                <a16:creationId xmlns:a16="http://schemas.microsoft.com/office/drawing/2014/main" id="{64EF8693-4A4F-6A25-A6B8-9486AD411C79}"/>
              </a:ext>
            </a:extLst>
          </p:cNvPr>
          <p:cNvPicPr>
            <a:picLocks noChangeAspect="1"/>
          </p:cNvPicPr>
          <p:nvPr/>
        </p:nvPicPr>
        <p:blipFill>
          <a:blip r:embed="rId7"/>
          <a:stretch>
            <a:fillRect/>
          </a:stretch>
        </p:blipFill>
        <p:spPr>
          <a:xfrm>
            <a:off x="3477985" y="1537608"/>
            <a:ext cx="428625" cy="428625"/>
          </a:xfrm>
          <a:prstGeom prst="rect">
            <a:avLst/>
          </a:prstGeom>
        </p:spPr>
      </p:pic>
      <p:pic>
        <p:nvPicPr>
          <p:cNvPr id="11" name="Picture 10">
            <a:extLst>
              <a:ext uri="{FF2B5EF4-FFF2-40B4-BE49-F238E27FC236}">
                <a16:creationId xmlns:a16="http://schemas.microsoft.com/office/drawing/2014/main" id="{1AA9677E-A933-FECE-B8A6-F67039975A5F}"/>
              </a:ext>
            </a:extLst>
          </p:cNvPr>
          <p:cNvPicPr>
            <a:picLocks noChangeAspect="1"/>
          </p:cNvPicPr>
          <p:nvPr/>
        </p:nvPicPr>
        <p:blipFill>
          <a:blip r:embed="rId8"/>
          <a:stretch>
            <a:fillRect/>
          </a:stretch>
        </p:blipFill>
        <p:spPr>
          <a:xfrm>
            <a:off x="3483428" y="2435679"/>
            <a:ext cx="428625" cy="428625"/>
          </a:xfrm>
          <a:prstGeom prst="rect">
            <a:avLst/>
          </a:prstGeom>
        </p:spPr>
      </p:pic>
      <p:pic>
        <p:nvPicPr>
          <p:cNvPr id="12" name="Picture 11">
            <a:extLst>
              <a:ext uri="{FF2B5EF4-FFF2-40B4-BE49-F238E27FC236}">
                <a16:creationId xmlns:a16="http://schemas.microsoft.com/office/drawing/2014/main" id="{4C1A4AF2-71CB-CB71-7660-AFE54124CA7B}"/>
              </a:ext>
            </a:extLst>
          </p:cNvPr>
          <p:cNvPicPr>
            <a:picLocks noChangeAspect="1"/>
          </p:cNvPicPr>
          <p:nvPr/>
        </p:nvPicPr>
        <p:blipFill>
          <a:blip r:embed="rId9"/>
          <a:stretch>
            <a:fillRect/>
          </a:stretch>
        </p:blipFill>
        <p:spPr>
          <a:xfrm>
            <a:off x="3477985" y="1983923"/>
            <a:ext cx="428625" cy="428625"/>
          </a:xfrm>
          <a:prstGeom prst="rect">
            <a:avLst/>
          </a:prstGeom>
        </p:spPr>
      </p:pic>
      <p:pic>
        <p:nvPicPr>
          <p:cNvPr id="13" name="Picture 12">
            <a:extLst>
              <a:ext uri="{FF2B5EF4-FFF2-40B4-BE49-F238E27FC236}">
                <a16:creationId xmlns:a16="http://schemas.microsoft.com/office/drawing/2014/main" id="{974C6249-2AB4-8D45-7245-716B5003C34E}"/>
              </a:ext>
            </a:extLst>
          </p:cNvPr>
          <p:cNvPicPr>
            <a:picLocks noChangeAspect="1"/>
          </p:cNvPicPr>
          <p:nvPr/>
        </p:nvPicPr>
        <p:blipFill>
          <a:blip r:embed="rId10"/>
          <a:stretch>
            <a:fillRect/>
          </a:stretch>
        </p:blipFill>
        <p:spPr>
          <a:xfrm>
            <a:off x="3483428" y="2903765"/>
            <a:ext cx="428625" cy="428625"/>
          </a:xfrm>
          <a:prstGeom prst="rect">
            <a:avLst/>
          </a:prstGeom>
        </p:spPr>
      </p:pic>
      <p:pic>
        <p:nvPicPr>
          <p:cNvPr id="14" name="Picture 13">
            <a:extLst>
              <a:ext uri="{FF2B5EF4-FFF2-40B4-BE49-F238E27FC236}">
                <a16:creationId xmlns:a16="http://schemas.microsoft.com/office/drawing/2014/main" id="{F6648BFF-ABE1-9A27-CF81-41E77C2F04A7}"/>
              </a:ext>
            </a:extLst>
          </p:cNvPr>
          <p:cNvPicPr>
            <a:picLocks noChangeAspect="1"/>
          </p:cNvPicPr>
          <p:nvPr/>
        </p:nvPicPr>
        <p:blipFill>
          <a:blip r:embed="rId11"/>
          <a:stretch>
            <a:fillRect/>
          </a:stretch>
        </p:blipFill>
        <p:spPr>
          <a:xfrm>
            <a:off x="3499756" y="5173436"/>
            <a:ext cx="428625" cy="428625"/>
          </a:xfrm>
          <a:prstGeom prst="rect">
            <a:avLst/>
          </a:prstGeom>
        </p:spPr>
      </p:pic>
      <p:pic>
        <p:nvPicPr>
          <p:cNvPr id="15" name="Picture 14">
            <a:extLst>
              <a:ext uri="{FF2B5EF4-FFF2-40B4-BE49-F238E27FC236}">
                <a16:creationId xmlns:a16="http://schemas.microsoft.com/office/drawing/2014/main" id="{9348242C-C818-2803-B675-B1916080CBEB}"/>
              </a:ext>
            </a:extLst>
          </p:cNvPr>
          <p:cNvPicPr>
            <a:picLocks noChangeAspect="1"/>
          </p:cNvPicPr>
          <p:nvPr/>
        </p:nvPicPr>
        <p:blipFill>
          <a:blip r:embed="rId12"/>
          <a:stretch>
            <a:fillRect/>
          </a:stretch>
        </p:blipFill>
        <p:spPr>
          <a:xfrm>
            <a:off x="3483428" y="3360966"/>
            <a:ext cx="428625" cy="428625"/>
          </a:xfrm>
          <a:prstGeom prst="rect">
            <a:avLst/>
          </a:prstGeom>
        </p:spPr>
      </p:pic>
      <p:pic>
        <p:nvPicPr>
          <p:cNvPr id="16" name="Picture 15">
            <a:extLst>
              <a:ext uri="{FF2B5EF4-FFF2-40B4-BE49-F238E27FC236}">
                <a16:creationId xmlns:a16="http://schemas.microsoft.com/office/drawing/2014/main" id="{F30A9C8C-69DD-214E-CD1A-33399229B35B}"/>
              </a:ext>
            </a:extLst>
          </p:cNvPr>
          <p:cNvPicPr>
            <a:picLocks noChangeAspect="1"/>
          </p:cNvPicPr>
          <p:nvPr/>
        </p:nvPicPr>
        <p:blipFill>
          <a:blip r:embed="rId13"/>
          <a:stretch>
            <a:fillRect/>
          </a:stretch>
        </p:blipFill>
        <p:spPr>
          <a:xfrm>
            <a:off x="3488871" y="4280808"/>
            <a:ext cx="428625" cy="428625"/>
          </a:xfrm>
          <a:prstGeom prst="rect">
            <a:avLst/>
          </a:prstGeom>
        </p:spPr>
      </p:pic>
      <p:pic>
        <p:nvPicPr>
          <p:cNvPr id="17" name="Picture 16">
            <a:extLst>
              <a:ext uri="{FF2B5EF4-FFF2-40B4-BE49-F238E27FC236}">
                <a16:creationId xmlns:a16="http://schemas.microsoft.com/office/drawing/2014/main" id="{24408CD6-53DD-4901-DF57-C3DE96DE388E}"/>
              </a:ext>
            </a:extLst>
          </p:cNvPr>
          <p:cNvPicPr>
            <a:picLocks noChangeAspect="1"/>
          </p:cNvPicPr>
          <p:nvPr/>
        </p:nvPicPr>
        <p:blipFill>
          <a:blip r:embed="rId14"/>
          <a:stretch>
            <a:fillRect/>
          </a:stretch>
        </p:blipFill>
        <p:spPr>
          <a:xfrm>
            <a:off x="3494314" y="3818165"/>
            <a:ext cx="428625" cy="428625"/>
          </a:xfrm>
          <a:prstGeom prst="rect">
            <a:avLst/>
          </a:prstGeom>
        </p:spPr>
      </p:pic>
      <p:pic>
        <p:nvPicPr>
          <p:cNvPr id="18" name="Picture 17">
            <a:extLst>
              <a:ext uri="{FF2B5EF4-FFF2-40B4-BE49-F238E27FC236}">
                <a16:creationId xmlns:a16="http://schemas.microsoft.com/office/drawing/2014/main" id="{1BE0A2E4-EFE3-F936-927B-BF7E25F123DB}"/>
              </a:ext>
            </a:extLst>
          </p:cNvPr>
          <p:cNvPicPr>
            <a:picLocks noChangeAspect="1"/>
          </p:cNvPicPr>
          <p:nvPr/>
        </p:nvPicPr>
        <p:blipFill>
          <a:blip r:embed="rId15"/>
          <a:stretch>
            <a:fillRect/>
          </a:stretch>
        </p:blipFill>
        <p:spPr>
          <a:xfrm>
            <a:off x="3491592" y="5617029"/>
            <a:ext cx="428625" cy="428625"/>
          </a:xfrm>
          <a:prstGeom prst="rect">
            <a:avLst/>
          </a:prstGeom>
        </p:spPr>
      </p:pic>
      <p:pic>
        <p:nvPicPr>
          <p:cNvPr id="19" name="Picture 18">
            <a:extLst>
              <a:ext uri="{FF2B5EF4-FFF2-40B4-BE49-F238E27FC236}">
                <a16:creationId xmlns:a16="http://schemas.microsoft.com/office/drawing/2014/main" id="{11EA6DF6-9B02-DA84-5724-2F5AB6858EE8}"/>
              </a:ext>
            </a:extLst>
          </p:cNvPr>
          <p:cNvPicPr>
            <a:picLocks noChangeAspect="1"/>
          </p:cNvPicPr>
          <p:nvPr/>
        </p:nvPicPr>
        <p:blipFill>
          <a:blip r:embed="rId16"/>
          <a:stretch>
            <a:fillRect/>
          </a:stretch>
        </p:blipFill>
        <p:spPr>
          <a:xfrm>
            <a:off x="3475264" y="146957"/>
            <a:ext cx="428625" cy="428625"/>
          </a:xfrm>
          <a:prstGeom prst="rect">
            <a:avLst/>
          </a:prstGeom>
        </p:spPr>
      </p:pic>
      <p:pic>
        <p:nvPicPr>
          <p:cNvPr id="20" name="Picture 19">
            <a:extLst>
              <a:ext uri="{FF2B5EF4-FFF2-40B4-BE49-F238E27FC236}">
                <a16:creationId xmlns:a16="http://schemas.microsoft.com/office/drawing/2014/main" id="{F9533E56-42E5-2765-9AA8-EBEFE8C79E36}"/>
              </a:ext>
            </a:extLst>
          </p:cNvPr>
          <p:cNvPicPr>
            <a:picLocks noChangeAspect="1"/>
          </p:cNvPicPr>
          <p:nvPr/>
        </p:nvPicPr>
        <p:blipFill>
          <a:blip r:embed="rId17"/>
          <a:stretch>
            <a:fillRect/>
          </a:stretch>
        </p:blipFill>
        <p:spPr>
          <a:xfrm>
            <a:off x="3480706" y="4724400"/>
            <a:ext cx="428625" cy="419100"/>
          </a:xfrm>
          <a:prstGeom prst="rect">
            <a:avLst/>
          </a:prstGeom>
        </p:spPr>
      </p:pic>
      <p:cxnSp>
        <p:nvCxnSpPr>
          <p:cNvPr id="21" name="Straight Arrow Connector 20">
            <a:extLst>
              <a:ext uri="{FF2B5EF4-FFF2-40B4-BE49-F238E27FC236}">
                <a16:creationId xmlns:a16="http://schemas.microsoft.com/office/drawing/2014/main" id="{C0529DA7-8254-8C8C-3A07-E5723C6810CF}"/>
              </a:ext>
            </a:extLst>
          </p:cNvPr>
          <p:cNvCxnSpPr/>
          <p:nvPr/>
        </p:nvCxnSpPr>
        <p:spPr>
          <a:xfrm flipV="1">
            <a:off x="2231571" y="326572"/>
            <a:ext cx="1208315" cy="3276600"/>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72538927-26FE-331E-AFB6-4C8680487CCE}"/>
              </a:ext>
            </a:extLst>
          </p:cNvPr>
          <p:cNvCxnSpPr>
            <a:cxnSpLocks/>
          </p:cNvCxnSpPr>
          <p:nvPr/>
        </p:nvCxnSpPr>
        <p:spPr>
          <a:xfrm flipV="1">
            <a:off x="2242458" y="718456"/>
            <a:ext cx="1208313" cy="2895601"/>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9C633824-B07A-7440-B09E-9E5487B74D8A}"/>
              </a:ext>
            </a:extLst>
          </p:cNvPr>
          <p:cNvCxnSpPr>
            <a:cxnSpLocks/>
          </p:cNvCxnSpPr>
          <p:nvPr/>
        </p:nvCxnSpPr>
        <p:spPr>
          <a:xfrm flipV="1">
            <a:off x="2242459" y="1251855"/>
            <a:ext cx="1219198" cy="2449288"/>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EA5EA0DA-CF34-7F8D-F761-3AA43595A4AC}"/>
              </a:ext>
            </a:extLst>
          </p:cNvPr>
          <p:cNvCxnSpPr>
            <a:cxnSpLocks/>
          </p:cNvCxnSpPr>
          <p:nvPr/>
        </p:nvCxnSpPr>
        <p:spPr>
          <a:xfrm flipV="1">
            <a:off x="2242460" y="1709056"/>
            <a:ext cx="1230084" cy="1937658"/>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272B6A2B-E47D-7590-0954-FBB1495B76C4}"/>
              </a:ext>
            </a:extLst>
          </p:cNvPr>
          <p:cNvCxnSpPr>
            <a:cxnSpLocks/>
          </p:cNvCxnSpPr>
          <p:nvPr/>
        </p:nvCxnSpPr>
        <p:spPr>
          <a:xfrm flipV="1">
            <a:off x="2242460" y="2166255"/>
            <a:ext cx="1230085" cy="1502231"/>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FD17E3C0-143B-CDE9-95FF-E96F8D083FFA}"/>
              </a:ext>
            </a:extLst>
          </p:cNvPr>
          <p:cNvCxnSpPr>
            <a:cxnSpLocks/>
          </p:cNvCxnSpPr>
          <p:nvPr/>
        </p:nvCxnSpPr>
        <p:spPr>
          <a:xfrm flipV="1">
            <a:off x="2231575" y="2612569"/>
            <a:ext cx="1273627" cy="1034145"/>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8DA952A4-A06F-ED8F-F7F9-D9CB903176F8}"/>
              </a:ext>
            </a:extLst>
          </p:cNvPr>
          <p:cNvCxnSpPr>
            <a:cxnSpLocks/>
          </p:cNvCxnSpPr>
          <p:nvPr/>
        </p:nvCxnSpPr>
        <p:spPr>
          <a:xfrm flipV="1">
            <a:off x="2220690" y="3145968"/>
            <a:ext cx="1306283" cy="478974"/>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64A621DA-22C6-00C0-1F36-0BC5DF4ACF55}"/>
              </a:ext>
            </a:extLst>
          </p:cNvPr>
          <p:cNvCxnSpPr>
            <a:cxnSpLocks/>
          </p:cNvCxnSpPr>
          <p:nvPr/>
        </p:nvCxnSpPr>
        <p:spPr>
          <a:xfrm flipV="1">
            <a:off x="2209805" y="3603167"/>
            <a:ext cx="1349825" cy="43546"/>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F5407E5-381C-7CB7-0B9D-A23F07916BA1}"/>
              </a:ext>
            </a:extLst>
          </p:cNvPr>
          <p:cNvCxnSpPr>
            <a:cxnSpLocks/>
          </p:cNvCxnSpPr>
          <p:nvPr/>
        </p:nvCxnSpPr>
        <p:spPr>
          <a:xfrm>
            <a:off x="2220691" y="3679370"/>
            <a:ext cx="1338939" cy="304797"/>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F2BD19CD-726A-E191-4F7E-549C721A1E91}"/>
              </a:ext>
            </a:extLst>
          </p:cNvPr>
          <p:cNvCxnSpPr>
            <a:cxnSpLocks/>
          </p:cNvCxnSpPr>
          <p:nvPr/>
        </p:nvCxnSpPr>
        <p:spPr>
          <a:xfrm>
            <a:off x="2209805" y="3712028"/>
            <a:ext cx="1338940" cy="729339"/>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2CBA04C7-86F9-4784-6C56-B8161AE1B6BF}"/>
              </a:ext>
            </a:extLst>
          </p:cNvPr>
          <p:cNvCxnSpPr>
            <a:cxnSpLocks/>
          </p:cNvCxnSpPr>
          <p:nvPr/>
        </p:nvCxnSpPr>
        <p:spPr>
          <a:xfrm>
            <a:off x="2231576" y="3679371"/>
            <a:ext cx="1306285" cy="1219196"/>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A214C221-B5B2-4822-E52F-7F94FA288AFD}"/>
              </a:ext>
            </a:extLst>
          </p:cNvPr>
          <p:cNvCxnSpPr>
            <a:cxnSpLocks/>
          </p:cNvCxnSpPr>
          <p:nvPr/>
        </p:nvCxnSpPr>
        <p:spPr>
          <a:xfrm>
            <a:off x="2220689" y="3712027"/>
            <a:ext cx="1284515" cy="1545768"/>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E5163F8-3232-EA7F-0A95-3D2857AC4458}"/>
              </a:ext>
            </a:extLst>
          </p:cNvPr>
          <p:cNvCxnSpPr>
            <a:cxnSpLocks/>
          </p:cNvCxnSpPr>
          <p:nvPr/>
        </p:nvCxnSpPr>
        <p:spPr>
          <a:xfrm>
            <a:off x="2220689" y="3668484"/>
            <a:ext cx="1262743" cy="2133596"/>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77AA6FE6-96AC-F9A9-BD42-7F763906A4B2}"/>
              </a:ext>
            </a:extLst>
          </p:cNvPr>
          <p:cNvCxnSpPr>
            <a:cxnSpLocks/>
          </p:cNvCxnSpPr>
          <p:nvPr/>
        </p:nvCxnSpPr>
        <p:spPr>
          <a:xfrm flipV="1">
            <a:off x="3929748" y="4027709"/>
            <a:ext cx="4332510" cy="54432"/>
          </a:xfrm>
          <a:prstGeom prst="straightConnector1">
            <a:avLst/>
          </a:prstGeom>
          <a:ln>
            <a:solidFill>
              <a:schemeClr val="tx1"/>
            </a:solidFill>
          </a:ln>
        </p:spPr>
        <p:style>
          <a:lnRef idx="2">
            <a:schemeClr val="dk1"/>
          </a:lnRef>
          <a:fillRef idx="0">
            <a:schemeClr val="dk1"/>
          </a:fillRef>
          <a:effectRef idx="1">
            <a:schemeClr val="dk1"/>
          </a:effectRef>
          <a:fontRef idx="minor">
            <a:schemeClr val="tx1"/>
          </a:fontRef>
        </p:style>
      </p:cxnSp>
      <p:pic>
        <p:nvPicPr>
          <p:cNvPr id="35" name="Graphic 34" descr="Badge Tick with solid fill">
            <a:extLst>
              <a:ext uri="{FF2B5EF4-FFF2-40B4-BE49-F238E27FC236}">
                <a16:creationId xmlns:a16="http://schemas.microsoft.com/office/drawing/2014/main" id="{95F0408F-AA34-587F-E5A9-9B93C488AE1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62257" y="3516086"/>
            <a:ext cx="914400" cy="914400"/>
          </a:xfrm>
          <a:prstGeom prst="rect">
            <a:avLst/>
          </a:prstGeom>
        </p:spPr>
      </p:pic>
      <p:sp>
        <p:nvSpPr>
          <p:cNvPr id="36" name="TextBox 35">
            <a:extLst>
              <a:ext uri="{FF2B5EF4-FFF2-40B4-BE49-F238E27FC236}">
                <a16:creationId xmlns:a16="http://schemas.microsoft.com/office/drawing/2014/main" id="{05CB0ABB-AF3C-A845-A624-E3F04AA359B5}"/>
              </a:ext>
            </a:extLst>
          </p:cNvPr>
          <p:cNvSpPr txBox="1"/>
          <p:nvPr/>
        </p:nvSpPr>
        <p:spPr>
          <a:xfrm>
            <a:off x="9062357" y="3763736"/>
            <a:ext cx="1986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cs typeface="Calibri"/>
              </a:rPr>
              <a:t>WHITE KING (W)</a:t>
            </a:r>
          </a:p>
        </p:txBody>
      </p:sp>
      <p:sp>
        <p:nvSpPr>
          <p:cNvPr id="37" name="TextBox 36">
            <a:extLst>
              <a:ext uri="{FF2B5EF4-FFF2-40B4-BE49-F238E27FC236}">
                <a16:creationId xmlns:a16="http://schemas.microsoft.com/office/drawing/2014/main" id="{145575D4-0B84-0096-9259-22EB4A9026C7}"/>
              </a:ext>
            </a:extLst>
          </p:cNvPr>
          <p:cNvSpPr txBox="1"/>
          <p:nvPr/>
        </p:nvSpPr>
        <p:spPr>
          <a:xfrm>
            <a:off x="4645478" y="2424793"/>
            <a:ext cx="51571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cs typeface="Calibri"/>
              </a:rPr>
              <a:t>IMAGE SIMILARITY SCORE BASED CLASSIFICATION</a:t>
            </a:r>
          </a:p>
          <a:p>
            <a:r>
              <a:rPr lang="en-US" b="1" dirty="0">
                <a:latin typeface="Calibri"/>
                <a:cs typeface="Calibri"/>
              </a:rPr>
              <a:t>(JUST 13 CLASSES TO COMPARE)</a:t>
            </a:r>
          </a:p>
        </p:txBody>
      </p:sp>
    </p:spTree>
    <p:extLst>
      <p:ext uri="{BB962C8B-B14F-4D97-AF65-F5344CB8AC3E}">
        <p14:creationId xmlns:p14="http://schemas.microsoft.com/office/powerpoint/2010/main" val="412005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10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10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700"/>
                            </p:stCondLst>
                            <p:childTnLst>
                              <p:par>
                                <p:cTn id="19" presetID="1" presetClass="entr" presetSubtype="0" fill="hold" nodeType="afterEffect">
                                  <p:stCondLst>
                                    <p:cond delay="10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800"/>
                            </p:stCondLst>
                            <p:childTnLst>
                              <p:par>
                                <p:cTn id="24" presetID="1" presetClass="entr" presetSubtype="0" fill="hold" nodeType="afterEffect">
                                  <p:stCondLst>
                                    <p:cond delay="10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900"/>
                            </p:stCondLst>
                            <p:childTnLst>
                              <p:par>
                                <p:cTn id="29" presetID="1" presetClass="entr" presetSubtype="0" fill="hold" nodeType="afterEffect">
                                  <p:stCondLst>
                                    <p:cond delay="10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10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par>
                          <p:cTn id="38" fill="hold">
                            <p:stCondLst>
                              <p:cond delay="1100"/>
                            </p:stCondLst>
                            <p:childTnLst>
                              <p:par>
                                <p:cTn id="39" presetID="1" presetClass="entr" presetSubtype="0" fill="hold" nodeType="afterEffect">
                                  <p:stCondLst>
                                    <p:cond delay="10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nodeType="afterEffect">
                                  <p:stCondLst>
                                    <p:cond delay="10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nodeType="withEffect">
                                  <p:stCondLst>
                                    <p:cond delay="100"/>
                                  </p:stCondLst>
                                  <p:childTnLst>
                                    <p:set>
                                      <p:cBhvr>
                                        <p:cTn id="47" dur="1" fill="hold">
                                          <p:stCondLst>
                                            <p:cond delay="0"/>
                                          </p:stCondLst>
                                        </p:cTn>
                                        <p:tgtEl>
                                          <p:spTgt spid="15"/>
                                        </p:tgtEl>
                                        <p:attrNameLst>
                                          <p:attrName>style.visibility</p:attrName>
                                        </p:attrNameLst>
                                      </p:cBhvr>
                                      <p:to>
                                        <p:strVal val="visible"/>
                                      </p:to>
                                    </p:set>
                                  </p:childTnLst>
                                </p:cTn>
                              </p:par>
                            </p:childTnLst>
                          </p:cTn>
                        </p:par>
                        <p:par>
                          <p:cTn id="48" fill="hold">
                            <p:stCondLst>
                              <p:cond delay="1300"/>
                            </p:stCondLst>
                            <p:childTnLst>
                              <p:par>
                                <p:cTn id="49" presetID="1" presetClass="entr" presetSubtype="0" fill="hold" nodeType="afterEffect">
                                  <p:stCondLst>
                                    <p:cond delay="10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nodeType="afterEffect">
                                  <p:stCondLst>
                                    <p:cond delay="10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par>
                          <p:cTn id="58" fill="hold">
                            <p:stCondLst>
                              <p:cond delay="1500"/>
                            </p:stCondLst>
                            <p:childTnLst>
                              <p:par>
                                <p:cTn id="59" presetID="1" presetClass="entr" presetSubtype="0" fill="hold" nodeType="afterEffect">
                                  <p:stCondLst>
                                    <p:cond delay="10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par>
                          <p:cTn id="63" fill="hold">
                            <p:stCondLst>
                              <p:cond delay="1600"/>
                            </p:stCondLst>
                            <p:childTnLst>
                              <p:par>
                                <p:cTn id="64" presetID="1" presetClass="entr" presetSubtype="0" fill="hold" nodeType="afterEffect">
                                  <p:stCondLst>
                                    <p:cond delay="100"/>
                                  </p:stCondLst>
                                  <p:childTnLst>
                                    <p:set>
                                      <p:cBhvr>
                                        <p:cTn id="65" dur="1" fill="hold">
                                          <p:stCondLst>
                                            <p:cond delay="0"/>
                                          </p:stCondLst>
                                        </p:cTn>
                                        <p:tgtEl>
                                          <p:spTgt spid="1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childTnLst>
                                </p:cTn>
                              </p:par>
                            </p:childTnLst>
                          </p:cTn>
                        </p:par>
                        <p:par>
                          <p:cTn id="68" fill="hold">
                            <p:stCondLst>
                              <p:cond delay="1700"/>
                            </p:stCondLst>
                            <p:childTnLst>
                              <p:par>
                                <p:cTn id="69" presetID="1" presetClass="entr" presetSubtype="0" fill="hold" nodeType="afterEffect">
                                  <p:stCondLst>
                                    <p:cond delay="10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7" presetClass="entr" presetSubtype="10"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p:cTn id="77" dur="500" fill="hold"/>
                                        <p:tgtEl>
                                          <p:spTgt spid="34"/>
                                        </p:tgtEl>
                                        <p:attrNameLst>
                                          <p:attrName>ppt_w</p:attrName>
                                        </p:attrNameLst>
                                      </p:cBhvr>
                                      <p:tavLst>
                                        <p:tav tm="0">
                                          <p:val>
                                            <p:fltVal val="0"/>
                                          </p:val>
                                        </p:tav>
                                        <p:tav tm="100000">
                                          <p:val>
                                            <p:strVal val="#ppt_w"/>
                                          </p:val>
                                        </p:tav>
                                      </p:tavLst>
                                    </p:anim>
                                    <p:anim calcmode="lin" valueType="num">
                                      <p:cBhvr>
                                        <p:cTn id="78" dur="500" fill="hold"/>
                                        <p:tgtEl>
                                          <p:spTgt spid="34"/>
                                        </p:tgtEl>
                                        <p:attrNameLst>
                                          <p:attrName>ppt_h</p:attrName>
                                        </p:attrNameLst>
                                      </p:cBhvr>
                                      <p:tavLst>
                                        <p:tav tm="0">
                                          <p:val>
                                            <p:strVal val="#ppt_h"/>
                                          </p:val>
                                        </p:tav>
                                        <p:tav tm="100000">
                                          <p:val>
                                            <p:strVal val="#ppt_h"/>
                                          </p:val>
                                        </p:tav>
                                      </p:tavLst>
                                    </p:anim>
                                  </p:childTnLst>
                                </p:cTn>
                              </p:par>
                            </p:childTnLst>
                          </p:cTn>
                        </p:par>
                        <p:par>
                          <p:cTn id="79" fill="hold">
                            <p:stCondLst>
                              <p:cond delay="500"/>
                            </p:stCondLst>
                            <p:childTnLst>
                              <p:par>
                                <p:cTn id="80" presetID="1" presetClass="entr" presetSubtype="0" fill="hold" nodeType="afterEffect">
                                  <p:stCondLst>
                                    <p:cond delay="0"/>
                                  </p:stCondLst>
                                  <p:childTnLst>
                                    <p:set>
                                      <p:cBhvr>
                                        <p:cTn id="81" dur="1" fill="hold">
                                          <p:stCondLst>
                                            <p:cond delay="0"/>
                                          </p:stCondLst>
                                        </p:cTn>
                                        <p:tgtEl>
                                          <p:spTgt spid="3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3B09-6E72-762C-4F1C-BCBBEE22E21A}"/>
              </a:ext>
            </a:extLst>
          </p:cNvPr>
          <p:cNvSpPr>
            <a:spLocks noGrp="1"/>
          </p:cNvSpPr>
          <p:nvPr>
            <p:ph type="title"/>
          </p:nvPr>
        </p:nvSpPr>
        <p:spPr>
          <a:xfrm>
            <a:off x="5335030" y="303183"/>
            <a:ext cx="7547036" cy="1257447"/>
          </a:xfrm>
        </p:spPr>
        <p:txBody>
          <a:bodyPr>
            <a:normAutofit fontScale="90000"/>
          </a:bodyPr>
          <a:lstStyle/>
          <a:p>
            <a:r>
              <a:rPr lang="en-US" dirty="0">
                <a:latin typeface="Calibri"/>
                <a:cs typeface="Calibri"/>
              </a:rPr>
              <a:t>A BETTER REPRESENTATION</a:t>
            </a:r>
            <a:br>
              <a:rPr lang="en-US" dirty="0">
                <a:latin typeface="Calibri"/>
                <a:cs typeface="Calibri"/>
              </a:rPr>
            </a:br>
            <a:r>
              <a:rPr lang="en-US" dirty="0">
                <a:latin typeface="Calibri"/>
                <a:cs typeface="Calibri"/>
              </a:rPr>
              <a:t>FEN "INSPIRED" ENCODINGS</a:t>
            </a:r>
          </a:p>
        </p:txBody>
      </p:sp>
      <p:pic>
        <p:nvPicPr>
          <p:cNvPr id="3" name="Graphic 2" descr="Chess pieces outline">
            <a:extLst>
              <a:ext uri="{FF2B5EF4-FFF2-40B4-BE49-F238E27FC236}">
                <a16:creationId xmlns:a16="http://schemas.microsoft.com/office/drawing/2014/main" id="{5E39F255-5D2A-2DDA-8CC8-DF5FB083E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pic>
        <p:nvPicPr>
          <p:cNvPr id="4" name="Picture 3" descr="A chess board with chess pieces&#10;&#10;Description automatically generated">
            <a:extLst>
              <a:ext uri="{FF2B5EF4-FFF2-40B4-BE49-F238E27FC236}">
                <a16:creationId xmlns:a16="http://schemas.microsoft.com/office/drawing/2014/main" id="{8DE6B715-EAE8-DD0A-9AF8-D2F039C09EB8}"/>
              </a:ext>
            </a:extLst>
          </p:cNvPr>
          <p:cNvPicPr>
            <a:picLocks noChangeAspect="1"/>
          </p:cNvPicPr>
          <p:nvPr/>
        </p:nvPicPr>
        <p:blipFill>
          <a:blip r:embed="rId4"/>
          <a:stretch>
            <a:fillRect/>
          </a:stretch>
        </p:blipFill>
        <p:spPr>
          <a:xfrm>
            <a:off x="1175657" y="2318657"/>
            <a:ext cx="2743200" cy="2743200"/>
          </a:xfrm>
          <a:prstGeom prst="rect">
            <a:avLst/>
          </a:prstGeom>
        </p:spPr>
      </p:pic>
      <p:sp>
        <p:nvSpPr>
          <p:cNvPr id="5" name="TextBox 4">
            <a:extLst>
              <a:ext uri="{FF2B5EF4-FFF2-40B4-BE49-F238E27FC236}">
                <a16:creationId xmlns:a16="http://schemas.microsoft.com/office/drawing/2014/main" id="{3015B017-D90B-432E-05C9-108CCA9B1C04}"/>
              </a:ext>
            </a:extLst>
          </p:cNvPr>
          <p:cNvSpPr txBox="1"/>
          <p:nvPr/>
        </p:nvSpPr>
        <p:spPr>
          <a:xfrm>
            <a:off x="4561359" y="1281389"/>
            <a:ext cx="43434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latin typeface="Calibri"/>
                <a:cs typeface="Calibri"/>
              </a:rPr>
              <a:t>Stat for nerds: Forsyth-Edwards Notation</a:t>
            </a:r>
            <a:endParaRPr lang="en-US" sz="1200">
              <a:latin typeface="Walbaum Display"/>
              <a:cs typeface="Calibri"/>
            </a:endParaRPr>
          </a:p>
        </p:txBody>
      </p:sp>
      <p:sp>
        <p:nvSpPr>
          <p:cNvPr id="6" name="TextBox 5">
            <a:extLst>
              <a:ext uri="{FF2B5EF4-FFF2-40B4-BE49-F238E27FC236}">
                <a16:creationId xmlns:a16="http://schemas.microsoft.com/office/drawing/2014/main" id="{43F26FF8-7B7F-30F3-D3FB-C61689E1FED4}"/>
              </a:ext>
            </a:extLst>
          </p:cNvPr>
          <p:cNvSpPr txBox="1"/>
          <p:nvPr/>
        </p:nvSpPr>
        <p:spPr>
          <a:xfrm>
            <a:off x="4408714" y="2547257"/>
            <a:ext cx="71845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rnbqkbnr</a:t>
            </a:r>
            <a:r>
              <a:rPr lang="en-US" dirty="0"/>
              <a:t>/</a:t>
            </a:r>
            <a:r>
              <a:rPr lang="en-US" dirty="0" err="1"/>
              <a:t>pppppppp</a:t>
            </a:r>
            <a:r>
              <a:rPr lang="en-US" dirty="0"/>
              <a:t>/</a:t>
            </a:r>
            <a:r>
              <a:rPr lang="en-US" dirty="0">
                <a:ea typeface="+mn-lt"/>
                <a:cs typeface="+mn-lt"/>
              </a:rPr>
              <a:t>8/8/8/8</a:t>
            </a:r>
            <a:r>
              <a:rPr lang="en-US" dirty="0"/>
              <a:t>/PPPPPPPP/RNBQKBNR w </a:t>
            </a:r>
            <a:r>
              <a:rPr lang="en-US" dirty="0" err="1"/>
              <a:t>KQkq</a:t>
            </a:r>
            <a:r>
              <a:rPr lang="en-US" dirty="0"/>
              <a:t> - 0 1</a:t>
            </a:r>
          </a:p>
          <a:p>
            <a:endParaRPr lang="en-US" dirty="0"/>
          </a:p>
        </p:txBody>
      </p:sp>
      <p:sp>
        <p:nvSpPr>
          <p:cNvPr id="7" name="TextBox 6">
            <a:extLst>
              <a:ext uri="{FF2B5EF4-FFF2-40B4-BE49-F238E27FC236}">
                <a16:creationId xmlns:a16="http://schemas.microsoft.com/office/drawing/2014/main" id="{1AA7BC70-F8E4-60BE-708E-DA588B4CB5A2}"/>
              </a:ext>
            </a:extLst>
          </p:cNvPr>
          <p:cNvSpPr txBox="1"/>
          <p:nvPr/>
        </p:nvSpPr>
        <p:spPr>
          <a:xfrm>
            <a:off x="4397828" y="3189515"/>
            <a:ext cx="71954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rnbqkbnr</a:t>
            </a:r>
            <a:r>
              <a:rPr lang="en-US" dirty="0"/>
              <a:t>/</a:t>
            </a:r>
            <a:r>
              <a:rPr lang="en-US" dirty="0" err="1"/>
              <a:t>pppppppp</a:t>
            </a:r>
            <a:r>
              <a:rPr lang="en-US" dirty="0"/>
              <a:t>/8/8/8/8/PPPPPPPP/RNBQKBNR</a:t>
            </a:r>
          </a:p>
          <a:p>
            <a:endParaRPr lang="en-US"/>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C3A82AA6-308B-4257-A0F2-2A81C4AF700B}"/>
                  </a:ext>
                </a:extLst>
              </p14:cNvPr>
              <p14:cNvContentPartPr/>
              <p14:nvPr/>
            </p14:nvContentPartPr>
            <p14:xfrm>
              <a:off x="9938657" y="2710068"/>
              <a:ext cx="1239712" cy="65788"/>
            </p14:xfrm>
          </p:contentPart>
        </mc:Choice>
        <mc:Fallback xmlns="">
          <p:pic>
            <p:nvPicPr>
              <p:cNvPr id="8" name="Ink 7">
                <a:extLst>
                  <a:ext uri="{FF2B5EF4-FFF2-40B4-BE49-F238E27FC236}">
                    <a16:creationId xmlns:a16="http://schemas.microsoft.com/office/drawing/2014/main" id="{C3A82AA6-308B-4257-A0F2-2A81C4AF700B}"/>
                  </a:ext>
                </a:extLst>
              </p:cNvPr>
              <p:cNvPicPr/>
              <p:nvPr/>
            </p:nvPicPr>
            <p:blipFill>
              <a:blip r:embed="rId6"/>
              <a:stretch>
                <a:fillRect/>
              </a:stretch>
            </p:blipFill>
            <p:spPr>
              <a:xfrm>
                <a:off x="9920664" y="2692548"/>
                <a:ext cx="1275338" cy="10118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2D0D2F08-E2CF-54F4-7B87-6DB035894705}"/>
                  </a:ext>
                </a:extLst>
              </p14:cNvPr>
              <p14:cNvContentPartPr/>
              <p14:nvPr/>
            </p14:nvContentPartPr>
            <p14:xfrm>
              <a:off x="10058103" y="2754085"/>
              <a:ext cx="545924" cy="650167"/>
            </p14:xfrm>
          </p:contentPart>
        </mc:Choice>
        <mc:Fallback xmlns="">
          <p:pic>
            <p:nvPicPr>
              <p:cNvPr id="9" name="Ink 8">
                <a:extLst>
                  <a:ext uri="{FF2B5EF4-FFF2-40B4-BE49-F238E27FC236}">
                    <a16:creationId xmlns:a16="http://schemas.microsoft.com/office/drawing/2014/main" id="{2D0D2F08-E2CF-54F4-7B87-6DB035894705}"/>
                  </a:ext>
                </a:extLst>
              </p:cNvPr>
              <p:cNvPicPr/>
              <p:nvPr/>
            </p:nvPicPr>
            <p:blipFill>
              <a:blip r:embed="rId8"/>
              <a:stretch>
                <a:fillRect/>
              </a:stretch>
            </p:blipFill>
            <p:spPr>
              <a:xfrm>
                <a:off x="10040469" y="2736455"/>
                <a:ext cx="581551" cy="6857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996241F-208B-6162-DC41-7235FC82ED41}"/>
                  </a:ext>
                </a:extLst>
              </p14:cNvPr>
              <p14:cNvContentPartPr/>
              <p14:nvPr/>
            </p14:nvContentPartPr>
            <p14:xfrm>
              <a:off x="13139058" y="3733799"/>
              <a:ext cx="13607" cy="13607"/>
            </p14:xfrm>
          </p:contentPart>
        </mc:Choice>
        <mc:Fallback xmlns="">
          <p:pic>
            <p:nvPicPr>
              <p:cNvPr id="10" name="Ink 9">
                <a:extLst>
                  <a:ext uri="{FF2B5EF4-FFF2-40B4-BE49-F238E27FC236}">
                    <a16:creationId xmlns:a16="http://schemas.microsoft.com/office/drawing/2014/main" id="{E996241F-208B-6162-DC41-7235FC82ED41}"/>
                  </a:ext>
                </a:extLst>
              </p:cNvPr>
              <p:cNvPicPr/>
              <p:nvPr/>
            </p:nvPicPr>
            <p:blipFill>
              <a:blip r:embed="rId10"/>
              <a:stretch>
                <a:fillRect/>
              </a:stretch>
            </p:blipFill>
            <p:spPr>
              <a:xfrm>
                <a:off x="12458708" y="3067056"/>
                <a:ext cx="1360700" cy="1360700"/>
              </a:xfrm>
              <a:prstGeom prst="rect">
                <a:avLst/>
              </a:prstGeom>
            </p:spPr>
          </p:pic>
        </mc:Fallback>
      </mc:AlternateContent>
      <p:sp>
        <p:nvSpPr>
          <p:cNvPr id="11" name="TextBox 10">
            <a:extLst>
              <a:ext uri="{FF2B5EF4-FFF2-40B4-BE49-F238E27FC236}">
                <a16:creationId xmlns:a16="http://schemas.microsoft.com/office/drawing/2014/main" id="{23115420-C134-DC42-D8E8-5C69A154FC67}"/>
              </a:ext>
            </a:extLst>
          </p:cNvPr>
          <p:cNvSpPr txBox="1"/>
          <p:nvPr/>
        </p:nvSpPr>
        <p:spPr>
          <a:xfrm>
            <a:off x="4403272" y="2318656"/>
            <a:ext cx="8164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Calibri"/>
                <a:cs typeface="Calibri"/>
              </a:rPr>
              <a:t>FEN</a:t>
            </a:r>
          </a:p>
        </p:txBody>
      </p:sp>
      <p:sp>
        <p:nvSpPr>
          <p:cNvPr id="13" name="TextBox 12">
            <a:extLst>
              <a:ext uri="{FF2B5EF4-FFF2-40B4-BE49-F238E27FC236}">
                <a16:creationId xmlns:a16="http://schemas.microsoft.com/office/drawing/2014/main" id="{CCB5B479-555F-E7B9-C5B3-6E313CF6FDCB}"/>
              </a:ext>
            </a:extLst>
          </p:cNvPr>
          <p:cNvSpPr txBox="1"/>
          <p:nvPr/>
        </p:nvSpPr>
        <p:spPr>
          <a:xfrm>
            <a:off x="4397829" y="30044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Our Encoding</a:t>
            </a:r>
          </a:p>
        </p:txBody>
      </p:sp>
      <p:sp>
        <p:nvSpPr>
          <p:cNvPr id="14" name="TextBox 13">
            <a:extLst>
              <a:ext uri="{FF2B5EF4-FFF2-40B4-BE49-F238E27FC236}">
                <a16:creationId xmlns:a16="http://schemas.microsoft.com/office/drawing/2014/main" id="{4DEEA990-E05D-EB1A-5716-1DECB803525B}"/>
              </a:ext>
            </a:extLst>
          </p:cNvPr>
          <p:cNvSpPr txBox="1"/>
          <p:nvPr/>
        </p:nvSpPr>
        <p:spPr>
          <a:xfrm>
            <a:off x="4408713" y="4337957"/>
            <a:ext cx="410935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Basically, didn't mention whose move it is, castling availability and a few other aspects of chess, just a positional representation</a:t>
            </a:r>
          </a:p>
        </p:txBody>
      </p:sp>
    </p:spTree>
    <p:extLst>
      <p:ext uri="{BB962C8B-B14F-4D97-AF65-F5344CB8AC3E}">
        <p14:creationId xmlns:p14="http://schemas.microsoft.com/office/powerpoint/2010/main" val="3219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D3B97D3-3894-4963-90C5-4EAA66131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14E64-3E17-1900-49F7-961B7A3C69FE}"/>
              </a:ext>
            </a:extLst>
          </p:cNvPr>
          <p:cNvSpPr>
            <a:spLocks noGrp="1"/>
          </p:cNvSpPr>
          <p:nvPr>
            <p:ph type="title"/>
          </p:nvPr>
        </p:nvSpPr>
        <p:spPr>
          <a:xfrm>
            <a:off x="5250873" y="872935"/>
            <a:ext cx="5798126" cy="1360898"/>
          </a:xfrm>
        </p:spPr>
        <p:txBody>
          <a:bodyPr vert="horz" lIns="91440" tIns="45720" rIns="91440" bIns="45720" rtlCol="0" anchor="ctr">
            <a:normAutofit/>
          </a:bodyPr>
          <a:lstStyle/>
          <a:p>
            <a:pPr algn="l">
              <a:lnSpc>
                <a:spcPct val="90000"/>
              </a:lnSpc>
            </a:pPr>
            <a:r>
              <a:rPr lang="en-US" sz="3100" kern="1200" dirty="0">
                <a:latin typeface="Calibri"/>
                <a:cs typeface="Calibri"/>
              </a:rPr>
              <a:t>Note: For simplicity let's call that encoding as FEN encoding only</a:t>
            </a:r>
          </a:p>
        </p:txBody>
      </p:sp>
      <p:pic>
        <p:nvPicPr>
          <p:cNvPr id="5" name="Graphic 4" descr="Chess pieces outline">
            <a:extLst>
              <a:ext uri="{FF2B5EF4-FFF2-40B4-BE49-F238E27FC236}">
                <a16:creationId xmlns:a16="http://schemas.microsoft.com/office/drawing/2014/main" id="{DFEB1F9A-7EE3-991A-4686-333EF26AC9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0484" y="1906013"/>
            <a:ext cx="2975262" cy="2975262"/>
          </a:xfrm>
          <a:prstGeom prst="rect">
            <a:avLst/>
          </a:prstGeom>
        </p:spPr>
      </p:pic>
      <p:sp>
        <p:nvSpPr>
          <p:cNvPr id="3" name="TextBox 2">
            <a:extLst>
              <a:ext uri="{FF2B5EF4-FFF2-40B4-BE49-F238E27FC236}">
                <a16:creationId xmlns:a16="http://schemas.microsoft.com/office/drawing/2014/main" id="{56448049-263F-7656-5515-4085C8838E47}"/>
              </a:ext>
            </a:extLst>
          </p:cNvPr>
          <p:cNvSpPr txBox="1"/>
          <p:nvPr/>
        </p:nvSpPr>
        <p:spPr>
          <a:xfrm>
            <a:off x="5250873" y="2332026"/>
            <a:ext cx="5798126" cy="384017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20000"/>
              </a:lnSpc>
              <a:spcAft>
                <a:spcPts val="600"/>
              </a:spcAft>
            </a:pPr>
            <a:r>
              <a:rPr lang="en-US">
                <a:latin typeface="Calibri"/>
                <a:cs typeface="Calibri"/>
              </a:rPr>
              <a:t>So,</a:t>
            </a:r>
            <a:r>
              <a:rPr lang="en-US" dirty="0">
                <a:latin typeface="Calibri"/>
                <a:cs typeface="Calibri"/>
              </a:rPr>
              <a:t> using a function that iterates over the chess board by cropping and classifying the chess pieces converts them into FEN strings</a:t>
            </a:r>
          </a:p>
          <a:p>
            <a:pPr>
              <a:lnSpc>
                <a:spcPct val="120000"/>
              </a:lnSpc>
              <a:spcAft>
                <a:spcPts val="600"/>
              </a:spcAft>
            </a:pPr>
            <a:endParaRPr lang="en-US" dirty="0">
              <a:latin typeface="Calibri"/>
              <a:cs typeface="Calibri"/>
            </a:endParaRPr>
          </a:p>
          <a:p>
            <a:pPr>
              <a:lnSpc>
                <a:spcPct val="120000"/>
              </a:lnSpc>
              <a:spcAft>
                <a:spcPts val="600"/>
              </a:spcAft>
            </a:pPr>
            <a:r>
              <a:rPr lang="en-US" dirty="0">
                <a:latin typeface="Calibri"/>
                <a:cs typeface="Calibri"/>
              </a:rPr>
              <a:t>We made </a:t>
            </a:r>
          </a:p>
          <a:p>
            <a:pPr marL="342900" indent="-342900">
              <a:lnSpc>
                <a:spcPct val="120000"/>
              </a:lnSpc>
              <a:spcAft>
                <a:spcPts val="600"/>
              </a:spcAft>
              <a:buAutoNum type="arabicPeriod"/>
            </a:pPr>
            <a:r>
              <a:rPr lang="en-US" err="1">
                <a:latin typeface="Calibri"/>
                <a:cs typeface="Calibri"/>
              </a:rPr>
              <a:t>train_fen_encoding.pkl</a:t>
            </a:r>
            <a:endParaRPr lang="en-US" dirty="0" err="1">
              <a:latin typeface="Calibri"/>
              <a:cs typeface="Calibri"/>
            </a:endParaRPr>
          </a:p>
          <a:p>
            <a:pPr marL="342900" indent="-342900">
              <a:lnSpc>
                <a:spcPct val="120000"/>
              </a:lnSpc>
              <a:spcAft>
                <a:spcPts val="600"/>
              </a:spcAft>
              <a:buAutoNum type="arabicPeriod"/>
            </a:pPr>
            <a:r>
              <a:rPr lang="en-US" err="1">
                <a:latin typeface="Calibri"/>
                <a:cs typeface="Calibri"/>
              </a:rPr>
              <a:t>test_fen_encodings.pkl</a:t>
            </a:r>
            <a:endParaRPr lang="en-US">
              <a:latin typeface="Calibri"/>
              <a:cs typeface="Calibri"/>
            </a:endParaRPr>
          </a:p>
        </p:txBody>
      </p:sp>
    </p:spTree>
    <p:extLst>
      <p:ext uri="{BB962C8B-B14F-4D97-AF65-F5344CB8AC3E}">
        <p14:creationId xmlns:p14="http://schemas.microsoft.com/office/powerpoint/2010/main" val="2997172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1" name="Straight Connector 30">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80DD6-9C8F-987A-A95F-49B1A6644B84}"/>
              </a:ext>
            </a:extLst>
          </p:cNvPr>
          <p:cNvSpPr>
            <a:spLocks noGrp="1"/>
          </p:cNvSpPr>
          <p:nvPr>
            <p:ph type="title"/>
          </p:nvPr>
        </p:nvSpPr>
        <p:spPr>
          <a:xfrm>
            <a:off x="1143001" y="1181101"/>
            <a:ext cx="4953000" cy="2481974"/>
          </a:xfrm>
        </p:spPr>
        <p:txBody>
          <a:bodyPr vert="horz" lIns="91440" tIns="45720" rIns="91440" bIns="45720" rtlCol="0" anchor="t">
            <a:normAutofit/>
          </a:bodyPr>
          <a:lstStyle/>
          <a:p>
            <a:pPr algn="l"/>
            <a:r>
              <a:rPr lang="en-US" sz="4800" cap="all" spc="300"/>
              <a:t>CNN Based Approach</a:t>
            </a:r>
          </a:p>
        </p:txBody>
      </p:sp>
      <p:pic>
        <p:nvPicPr>
          <p:cNvPr id="3" name="Picture 2" descr="A diagram of a complex pixel&#10;&#10;Description automatically generated">
            <a:extLst>
              <a:ext uri="{FF2B5EF4-FFF2-40B4-BE49-F238E27FC236}">
                <a16:creationId xmlns:a16="http://schemas.microsoft.com/office/drawing/2014/main" id="{B3F2DA6A-CB91-8510-F6BC-B1EBBDC0FB77}"/>
              </a:ext>
            </a:extLst>
          </p:cNvPr>
          <p:cNvPicPr>
            <a:picLocks noChangeAspect="1"/>
          </p:cNvPicPr>
          <p:nvPr/>
        </p:nvPicPr>
        <p:blipFill>
          <a:blip r:embed="rId2">
            <a:extLst>
              <a:ext uri="{837473B0-CC2E-450A-ABE3-18F120FF3D39}">
                <a1611:picAttrSrcUrl xmlns:a1611="http://schemas.microsoft.com/office/drawing/2016/11/main" r:id="rId3"/>
              </a:ext>
            </a:extLst>
          </a:blip>
          <a:srcRect t="2430" r="1" b="1"/>
          <a:stretch/>
        </p:blipFill>
        <p:spPr>
          <a:xfrm>
            <a:off x="3093268" y="10"/>
            <a:ext cx="9098732" cy="6857990"/>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33" name="Freeform: Shape 32">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ss pieces outline">
            <a:extLst>
              <a:ext uri="{FF2B5EF4-FFF2-40B4-BE49-F238E27FC236}">
                <a16:creationId xmlns:a16="http://schemas.microsoft.com/office/drawing/2014/main" id="{1FADF414-A6B8-84ED-4067-7363B79093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64247" y="3118530"/>
            <a:ext cx="1080052" cy="1080052"/>
          </a:xfrm>
          <a:prstGeom prst="rect">
            <a:avLst/>
          </a:prstGeom>
        </p:spPr>
      </p:pic>
    </p:spTree>
    <p:extLst>
      <p:ext uri="{BB962C8B-B14F-4D97-AF65-F5344CB8AC3E}">
        <p14:creationId xmlns:p14="http://schemas.microsoft.com/office/powerpoint/2010/main" val="24339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2" grpId="0"/>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7961F-B00C-7FE5-D000-5F1BA505E25C}"/>
              </a:ext>
            </a:extLst>
          </p:cNvPr>
          <p:cNvSpPr>
            <a:spLocks noGrp="1"/>
          </p:cNvSpPr>
          <p:nvPr>
            <p:ph type="title"/>
          </p:nvPr>
        </p:nvSpPr>
        <p:spPr>
          <a:xfrm>
            <a:off x="5458597" y="-1509142"/>
            <a:ext cx="8175171" cy="4212771"/>
          </a:xfrm>
        </p:spPr>
        <p:txBody>
          <a:bodyPr/>
          <a:lstStyle/>
          <a:p>
            <a:r>
              <a:rPr lang="en-US" dirty="0">
                <a:latin typeface="Calibri"/>
                <a:cs typeface="Calibri"/>
              </a:rPr>
              <a:t>FEN To Grayscale Map</a:t>
            </a:r>
          </a:p>
        </p:txBody>
      </p:sp>
      <p:pic>
        <p:nvPicPr>
          <p:cNvPr id="4" name="Graphic 3" descr="Chess pieces outline">
            <a:extLst>
              <a:ext uri="{FF2B5EF4-FFF2-40B4-BE49-F238E27FC236}">
                <a16:creationId xmlns:a16="http://schemas.microsoft.com/office/drawing/2014/main" id="{83E40006-E866-ED19-D41D-A492B5269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pic>
        <p:nvPicPr>
          <p:cNvPr id="6" name="Picture 5" descr="A chess board with chess pieces&#10;&#10;Description automatically generated">
            <a:extLst>
              <a:ext uri="{FF2B5EF4-FFF2-40B4-BE49-F238E27FC236}">
                <a16:creationId xmlns:a16="http://schemas.microsoft.com/office/drawing/2014/main" id="{52050676-1FF2-99CB-4D0D-BDD3D25B2F35}"/>
              </a:ext>
            </a:extLst>
          </p:cNvPr>
          <p:cNvPicPr>
            <a:picLocks noChangeAspect="1"/>
          </p:cNvPicPr>
          <p:nvPr/>
        </p:nvPicPr>
        <p:blipFill>
          <a:blip r:embed="rId4"/>
          <a:stretch>
            <a:fillRect/>
          </a:stretch>
        </p:blipFill>
        <p:spPr>
          <a:xfrm>
            <a:off x="1175657" y="2318657"/>
            <a:ext cx="2743200" cy="2743200"/>
          </a:xfrm>
          <a:prstGeom prst="rect">
            <a:avLst/>
          </a:prstGeom>
        </p:spPr>
      </p:pic>
      <p:sp>
        <p:nvSpPr>
          <p:cNvPr id="7" name="Arrow: Right 6">
            <a:extLst>
              <a:ext uri="{FF2B5EF4-FFF2-40B4-BE49-F238E27FC236}">
                <a16:creationId xmlns:a16="http://schemas.microsoft.com/office/drawing/2014/main" id="{3EAFCB13-6DCC-B72B-C8CE-AB82BB57126C}"/>
              </a:ext>
            </a:extLst>
          </p:cNvPr>
          <p:cNvSpPr/>
          <p:nvPr/>
        </p:nvSpPr>
        <p:spPr>
          <a:xfrm>
            <a:off x="4337957" y="3426279"/>
            <a:ext cx="2735035" cy="462642"/>
          </a:xfrm>
          <a:prstGeom prst="rightArrow">
            <a:avLst/>
          </a:prstGeom>
          <a:solidFill>
            <a:srgbClr val="B764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4A2B26-2866-7085-031D-F83AAD87C18E}"/>
              </a:ext>
            </a:extLst>
          </p:cNvPr>
          <p:cNvPicPr>
            <a:picLocks noChangeAspect="1"/>
          </p:cNvPicPr>
          <p:nvPr/>
        </p:nvPicPr>
        <p:blipFill>
          <a:blip r:embed="rId5"/>
          <a:stretch>
            <a:fillRect/>
          </a:stretch>
        </p:blipFill>
        <p:spPr>
          <a:xfrm>
            <a:off x="7861527" y="2320017"/>
            <a:ext cx="2739119" cy="2740479"/>
          </a:xfrm>
          <a:prstGeom prst="rect">
            <a:avLst/>
          </a:prstGeom>
        </p:spPr>
      </p:pic>
    </p:spTree>
    <p:extLst>
      <p:ext uri="{BB962C8B-B14F-4D97-AF65-F5344CB8AC3E}">
        <p14:creationId xmlns:p14="http://schemas.microsoft.com/office/powerpoint/2010/main" val="103429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D278-F5E8-8407-5CD1-691920F74015}"/>
              </a:ext>
            </a:extLst>
          </p:cNvPr>
          <p:cNvSpPr>
            <a:spLocks noGrp="1"/>
          </p:cNvSpPr>
          <p:nvPr>
            <p:ph type="title"/>
          </p:nvPr>
        </p:nvSpPr>
        <p:spPr>
          <a:xfrm>
            <a:off x="8290354" y="4561"/>
            <a:ext cx="4313685" cy="1236853"/>
          </a:xfrm>
        </p:spPr>
        <p:txBody>
          <a:bodyPr/>
          <a:lstStyle/>
          <a:p>
            <a:r>
              <a:rPr lang="en-US" dirty="0">
                <a:latin typeface="Calibri"/>
                <a:cs typeface="Calibri"/>
              </a:rPr>
              <a:t>Inspiration</a:t>
            </a:r>
          </a:p>
        </p:txBody>
      </p:sp>
      <p:pic>
        <p:nvPicPr>
          <p:cNvPr id="3" name="Graphic 2" descr="Chess pieces outline">
            <a:extLst>
              <a:ext uri="{FF2B5EF4-FFF2-40B4-BE49-F238E27FC236}">
                <a16:creationId xmlns:a16="http://schemas.microsoft.com/office/drawing/2014/main" id="{5E39F255-5D2A-2DDA-8CC8-DF5FB083E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pic>
        <p:nvPicPr>
          <p:cNvPr id="4" name="Picture 3" descr="A chess board with chess pieces&#10;&#10;Description automatically generated">
            <a:extLst>
              <a:ext uri="{FF2B5EF4-FFF2-40B4-BE49-F238E27FC236}">
                <a16:creationId xmlns:a16="http://schemas.microsoft.com/office/drawing/2014/main" id="{0573233C-FC55-FFF5-B6D4-37F797911DF2}"/>
              </a:ext>
            </a:extLst>
          </p:cNvPr>
          <p:cNvPicPr>
            <a:picLocks noChangeAspect="1"/>
          </p:cNvPicPr>
          <p:nvPr/>
        </p:nvPicPr>
        <p:blipFill>
          <a:blip r:embed="rId4"/>
          <a:srcRect l="25079" t="37460" r="36825" b="24762"/>
          <a:stretch/>
        </p:blipFill>
        <p:spPr>
          <a:xfrm>
            <a:off x="2490107" y="2620736"/>
            <a:ext cx="1937662" cy="1915885"/>
          </a:xfrm>
          <a:prstGeom prst="rect">
            <a:avLst/>
          </a:prstGeom>
        </p:spPr>
      </p:pic>
      <p:pic>
        <p:nvPicPr>
          <p:cNvPr id="5" name="Picture 4" descr="A grey and black squares&#10;&#10;Description automatically generated">
            <a:extLst>
              <a:ext uri="{FF2B5EF4-FFF2-40B4-BE49-F238E27FC236}">
                <a16:creationId xmlns:a16="http://schemas.microsoft.com/office/drawing/2014/main" id="{FF346674-0408-7A64-FAF7-2245B93E90BE}"/>
              </a:ext>
            </a:extLst>
          </p:cNvPr>
          <p:cNvPicPr>
            <a:picLocks noChangeAspect="1"/>
          </p:cNvPicPr>
          <p:nvPr/>
        </p:nvPicPr>
        <p:blipFill>
          <a:blip r:embed="rId5"/>
          <a:srcRect l="24814" t="36790" r="37221" b="24975"/>
          <a:stretch/>
        </p:blipFill>
        <p:spPr>
          <a:xfrm>
            <a:off x="7323363" y="2617334"/>
            <a:ext cx="1935596" cy="1914775"/>
          </a:xfrm>
          <a:prstGeom prst="rect">
            <a:avLst/>
          </a:prstGeom>
        </p:spPr>
      </p:pic>
      <p:sp>
        <p:nvSpPr>
          <p:cNvPr id="6" name="TextBox 5">
            <a:extLst>
              <a:ext uri="{FF2B5EF4-FFF2-40B4-BE49-F238E27FC236}">
                <a16:creationId xmlns:a16="http://schemas.microsoft.com/office/drawing/2014/main" id="{F34AC271-B3BB-1C46-338D-4FEEEC81DF25}"/>
              </a:ext>
            </a:extLst>
          </p:cNvPr>
          <p:cNvSpPr txBox="1"/>
          <p:nvPr/>
        </p:nvSpPr>
        <p:spPr>
          <a:xfrm>
            <a:off x="2394857" y="2139042"/>
            <a:ext cx="21363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COMPLEX FEATURES</a:t>
            </a:r>
          </a:p>
        </p:txBody>
      </p:sp>
      <p:sp>
        <p:nvSpPr>
          <p:cNvPr id="7" name="TextBox 6">
            <a:extLst>
              <a:ext uri="{FF2B5EF4-FFF2-40B4-BE49-F238E27FC236}">
                <a16:creationId xmlns:a16="http://schemas.microsoft.com/office/drawing/2014/main" id="{2A52757A-A439-C228-4D31-D2626CB62A8C}"/>
              </a:ext>
            </a:extLst>
          </p:cNvPr>
          <p:cNvSpPr txBox="1"/>
          <p:nvPr/>
        </p:nvSpPr>
        <p:spPr>
          <a:xfrm>
            <a:off x="7228114" y="21336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rPr>
              <a:t>SIMPLER FEATURES</a:t>
            </a:r>
            <a:r>
              <a:rPr lang="en-US" dirty="0">
                <a:latin typeface="Calibri"/>
                <a:cs typeface="Calibri"/>
              </a:rPr>
              <a:t>​</a:t>
            </a:r>
            <a:endParaRPr lang="en-US" dirty="0"/>
          </a:p>
        </p:txBody>
      </p:sp>
      <p:sp>
        <p:nvSpPr>
          <p:cNvPr id="9" name="TextBox 8">
            <a:extLst>
              <a:ext uri="{FF2B5EF4-FFF2-40B4-BE49-F238E27FC236}">
                <a16:creationId xmlns:a16="http://schemas.microsoft.com/office/drawing/2014/main" id="{7777AD28-6F8A-CBE0-4573-C39A28A577CA}"/>
              </a:ext>
            </a:extLst>
          </p:cNvPr>
          <p:cNvSpPr txBox="1"/>
          <p:nvPr/>
        </p:nvSpPr>
        <p:spPr>
          <a:xfrm>
            <a:off x="2329543" y="4838699"/>
            <a:ext cx="69396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alibri"/>
                <a:cs typeface="Calibri"/>
              </a:rPr>
              <a:t>We don't wish the CNN to identify features like the curves in the shape of the pieces rather want it to capture relation between the relative position and ultimate advantage class hence we simplified the FEN encodings into grayscale maps to feed to a CNN</a:t>
            </a:r>
            <a:endParaRPr lang="en-US"/>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18638394-E2B6-9C48-C60C-1D10A8FD87E5}"/>
                  </a:ext>
                </a:extLst>
              </p14:cNvPr>
              <p14:cNvContentPartPr/>
              <p14:nvPr/>
            </p14:nvContentPartPr>
            <p14:xfrm>
              <a:off x="3679370" y="3766456"/>
              <a:ext cx="13607" cy="13607"/>
            </p14:xfrm>
          </p:contentPart>
        </mc:Choice>
        <mc:Fallback xmlns="">
          <p:pic>
            <p:nvPicPr>
              <p:cNvPr id="10" name="Ink 9">
                <a:extLst>
                  <a:ext uri="{FF2B5EF4-FFF2-40B4-BE49-F238E27FC236}">
                    <a16:creationId xmlns:a16="http://schemas.microsoft.com/office/drawing/2014/main" id="{18638394-E2B6-9C48-C60C-1D10A8FD87E5}"/>
                  </a:ext>
                </a:extLst>
              </p:cNvPr>
              <p:cNvPicPr/>
              <p:nvPr/>
            </p:nvPicPr>
            <p:blipFill>
              <a:blip r:embed="rId7"/>
              <a:stretch>
                <a:fillRect/>
              </a:stretch>
            </p:blipFill>
            <p:spPr>
              <a:xfrm>
                <a:off x="3012627" y="3086106"/>
                <a:ext cx="1360700" cy="1360700"/>
              </a:xfrm>
              <a:prstGeom prst="rect">
                <a:avLst/>
              </a:prstGeom>
            </p:spPr>
          </p:pic>
        </mc:Fallback>
      </mc:AlternateContent>
    </p:spTree>
    <p:extLst>
      <p:ext uri="{BB962C8B-B14F-4D97-AF65-F5344CB8AC3E}">
        <p14:creationId xmlns:p14="http://schemas.microsoft.com/office/powerpoint/2010/main" val="239644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EC0450F2-AB6F-1D1E-5E3C-634856B5B813}"/>
              </a:ext>
            </a:extLst>
          </p:cNvPr>
          <p:cNvCxnSpPr/>
          <p:nvPr/>
        </p:nvCxnSpPr>
        <p:spPr>
          <a:xfrm flipV="1">
            <a:off x="893990" y="3746047"/>
            <a:ext cx="9884227"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5FE7080-5150-809C-8E77-4FCE76059088}"/>
              </a:ext>
            </a:extLst>
          </p:cNvPr>
          <p:cNvSpPr>
            <a:spLocks noGrp="1"/>
          </p:cNvSpPr>
          <p:nvPr>
            <p:ph type="title"/>
          </p:nvPr>
        </p:nvSpPr>
        <p:spPr>
          <a:xfrm>
            <a:off x="6570705" y="-489710"/>
            <a:ext cx="5621442" cy="2297474"/>
          </a:xfrm>
        </p:spPr>
        <p:txBody>
          <a:bodyPr/>
          <a:lstStyle/>
          <a:p>
            <a:r>
              <a:rPr lang="en-US" dirty="0">
                <a:latin typeface="Calibri"/>
                <a:cs typeface="Calibri"/>
              </a:rPr>
              <a:t>CNN</a:t>
            </a:r>
            <a:r>
              <a:rPr lang="en-US" dirty="0"/>
              <a:t> </a:t>
            </a:r>
            <a:r>
              <a:rPr lang="en-US" dirty="0">
                <a:latin typeface="Calibri"/>
                <a:cs typeface="Calibri"/>
              </a:rPr>
              <a:t>ARCHITECTURE</a:t>
            </a:r>
            <a:r>
              <a:rPr lang="en-US" dirty="0"/>
              <a:t> </a:t>
            </a:r>
          </a:p>
        </p:txBody>
      </p:sp>
      <p:pic>
        <p:nvPicPr>
          <p:cNvPr id="3" name="Graphic 2" descr="Chess pieces outline">
            <a:extLst>
              <a:ext uri="{FF2B5EF4-FFF2-40B4-BE49-F238E27FC236}">
                <a16:creationId xmlns:a16="http://schemas.microsoft.com/office/drawing/2014/main" id="{5E39F255-5D2A-2DDA-8CC8-DF5FB083E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sp>
        <p:nvSpPr>
          <p:cNvPr id="4" name="TextBox 3">
            <a:extLst>
              <a:ext uri="{FF2B5EF4-FFF2-40B4-BE49-F238E27FC236}">
                <a16:creationId xmlns:a16="http://schemas.microsoft.com/office/drawing/2014/main" id="{B61C53FD-C328-E805-82FF-D98063E25DED}"/>
              </a:ext>
            </a:extLst>
          </p:cNvPr>
          <p:cNvSpPr txBox="1"/>
          <p:nvPr/>
        </p:nvSpPr>
        <p:spPr>
          <a:xfrm>
            <a:off x="1317172" y="6310993"/>
            <a:ext cx="57449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bri"/>
                <a:cs typeface="Calibri"/>
              </a:rPr>
              <a:t>Using the </a:t>
            </a:r>
            <a:r>
              <a:rPr lang="en-US" sz="2000" dirty="0" err="1">
                <a:latin typeface="Calibri"/>
                <a:cs typeface="Calibri"/>
              </a:rPr>
              <a:t>Keras</a:t>
            </a:r>
            <a:r>
              <a:rPr lang="en-US" sz="2000" dirty="0">
                <a:latin typeface="Calibri"/>
                <a:cs typeface="Calibri"/>
              </a:rPr>
              <a:t> Sequential API (And Experimentation)</a:t>
            </a:r>
          </a:p>
        </p:txBody>
      </p:sp>
      <p:sp>
        <p:nvSpPr>
          <p:cNvPr id="5" name="Rectangle 4">
            <a:extLst>
              <a:ext uri="{FF2B5EF4-FFF2-40B4-BE49-F238E27FC236}">
                <a16:creationId xmlns:a16="http://schemas.microsoft.com/office/drawing/2014/main" id="{E42BDD8C-7021-D69B-536B-4A33E0C7C877}"/>
              </a:ext>
            </a:extLst>
          </p:cNvPr>
          <p:cNvSpPr/>
          <p:nvPr/>
        </p:nvSpPr>
        <p:spPr>
          <a:xfrm>
            <a:off x="171450" y="2130879"/>
            <a:ext cx="718457" cy="3197678"/>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a:cs typeface="Calibri"/>
              </a:rPr>
              <a:t>Input</a:t>
            </a:r>
          </a:p>
          <a:p>
            <a:pPr algn="ctr"/>
            <a:r>
              <a:rPr lang="en-US" sz="1400" dirty="0">
                <a:latin typeface="Calibri"/>
                <a:cs typeface="Calibri"/>
              </a:rPr>
              <a:t>(8x8x1)</a:t>
            </a:r>
          </a:p>
        </p:txBody>
      </p:sp>
      <p:sp>
        <p:nvSpPr>
          <p:cNvPr id="6" name="Rectangle 5">
            <a:extLst>
              <a:ext uri="{FF2B5EF4-FFF2-40B4-BE49-F238E27FC236}">
                <a16:creationId xmlns:a16="http://schemas.microsoft.com/office/drawing/2014/main" id="{660B9EEA-951E-06BC-ADF2-21225BE13EBA}"/>
              </a:ext>
            </a:extLst>
          </p:cNvPr>
          <p:cNvSpPr/>
          <p:nvPr/>
        </p:nvSpPr>
        <p:spPr>
          <a:xfrm>
            <a:off x="1096736" y="2130879"/>
            <a:ext cx="947056" cy="3197678"/>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latin typeface="Calibri"/>
                <a:cs typeface="Calibri"/>
              </a:rPr>
              <a:t>Conv2D</a:t>
            </a:r>
          </a:p>
          <a:p>
            <a:pPr algn="ctr"/>
            <a:r>
              <a:rPr lang="en-US" sz="1400" dirty="0">
                <a:solidFill>
                  <a:schemeClr val="tx1"/>
                </a:solidFill>
                <a:latin typeface="Calibri"/>
                <a:cs typeface="Calibri"/>
              </a:rPr>
              <a:t>(32)</a:t>
            </a:r>
          </a:p>
          <a:p>
            <a:pPr algn="ctr"/>
            <a:r>
              <a:rPr lang="en-US" sz="1400" dirty="0">
                <a:solidFill>
                  <a:schemeClr val="tx1"/>
                </a:solidFill>
                <a:latin typeface="Calibri"/>
                <a:cs typeface="Calibri"/>
              </a:rPr>
              <a:t>(3x3)</a:t>
            </a:r>
          </a:p>
          <a:p>
            <a:pPr algn="ctr"/>
            <a:endParaRPr lang="en-US" sz="1400" dirty="0">
              <a:solidFill>
                <a:schemeClr val="tx1"/>
              </a:solidFill>
              <a:latin typeface="Calibri"/>
              <a:cs typeface="Calibri"/>
            </a:endParaRPr>
          </a:p>
          <a:p>
            <a:pPr algn="ctr"/>
            <a:r>
              <a:rPr lang="en-US" sz="1400" dirty="0">
                <a:solidFill>
                  <a:schemeClr val="tx1"/>
                </a:solidFill>
                <a:latin typeface="Calibri"/>
                <a:cs typeface="Calibri"/>
              </a:rPr>
              <a:t> (6x6x32)</a:t>
            </a:r>
            <a:endParaRPr lang="en-US" dirty="0">
              <a:solidFill>
                <a:schemeClr val="tx1"/>
              </a:solidFill>
            </a:endParaRPr>
          </a:p>
        </p:txBody>
      </p:sp>
      <p:sp>
        <p:nvSpPr>
          <p:cNvPr id="7" name="Rectangle 6">
            <a:extLst>
              <a:ext uri="{FF2B5EF4-FFF2-40B4-BE49-F238E27FC236}">
                <a16:creationId xmlns:a16="http://schemas.microsoft.com/office/drawing/2014/main" id="{7F71BC85-2207-664F-5815-7283811C6BC9}"/>
              </a:ext>
            </a:extLst>
          </p:cNvPr>
          <p:cNvSpPr/>
          <p:nvPr/>
        </p:nvSpPr>
        <p:spPr>
          <a:xfrm>
            <a:off x="2239734" y="2130879"/>
            <a:ext cx="1055913" cy="3197678"/>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alibri"/>
                <a:cs typeface="Calibri"/>
              </a:rPr>
              <a:t>MaxPool2D</a:t>
            </a:r>
          </a:p>
          <a:p>
            <a:pPr algn="ctr"/>
            <a:r>
              <a:rPr lang="en-US" sz="1400">
                <a:latin typeface="Calibri"/>
                <a:cs typeface="Calibri"/>
              </a:rPr>
              <a:t>(2x2)</a:t>
            </a:r>
          </a:p>
          <a:p>
            <a:pPr algn="ctr"/>
            <a:endParaRPr lang="en-US" sz="1400" dirty="0">
              <a:latin typeface="Calibri"/>
              <a:cs typeface="Calibri"/>
            </a:endParaRPr>
          </a:p>
          <a:p>
            <a:pPr algn="ctr"/>
            <a:r>
              <a:rPr lang="en-US" sz="1400" dirty="0">
                <a:latin typeface="Calibri"/>
                <a:cs typeface="Calibri"/>
              </a:rPr>
              <a:t> (3x3x32)</a:t>
            </a:r>
            <a:endParaRPr lang="en-US" dirty="0"/>
          </a:p>
        </p:txBody>
      </p:sp>
      <p:sp>
        <p:nvSpPr>
          <p:cNvPr id="8" name="Rectangle 7">
            <a:extLst>
              <a:ext uri="{FF2B5EF4-FFF2-40B4-BE49-F238E27FC236}">
                <a16:creationId xmlns:a16="http://schemas.microsoft.com/office/drawing/2014/main" id="{E8047400-EACB-6060-C68A-EC248B9985AC}"/>
              </a:ext>
            </a:extLst>
          </p:cNvPr>
          <p:cNvSpPr/>
          <p:nvPr/>
        </p:nvSpPr>
        <p:spPr>
          <a:xfrm>
            <a:off x="3480707" y="2130878"/>
            <a:ext cx="947056" cy="3197678"/>
          </a:xfrm>
          <a:prstGeom prst="rect">
            <a:avLst/>
          </a:prstGeom>
          <a:solidFill>
            <a:schemeClr val="tx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alibri"/>
                <a:cs typeface="Calibri"/>
              </a:rPr>
              <a:t>Conv2D</a:t>
            </a:r>
          </a:p>
          <a:p>
            <a:pPr algn="ctr"/>
            <a:r>
              <a:rPr lang="en-US" sz="1400">
                <a:latin typeface="Calibri"/>
                <a:cs typeface="Calibri"/>
              </a:rPr>
              <a:t>(64)</a:t>
            </a:r>
          </a:p>
          <a:p>
            <a:pPr algn="ctr"/>
            <a:r>
              <a:rPr lang="en-US" sz="1400">
                <a:latin typeface="Calibri"/>
                <a:cs typeface="Calibri"/>
              </a:rPr>
              <a:t>(1x1)</a:t>
            </a:r>
            <a:endParaRPr lang="en-US" sz="1400" dirty="0">
              <a:latin typeface="Calibri"/>
              <a:cs typeface="Calibri"/>
            </a:endParaRPr>
          </a:p>
          <a:p>
            <a:pPr algn="ctr"/>
            <a:endParaRPr lang="en-US" sz="1400" dirty="0">
              <a:latin typeface="Calibri"/>
              <a:cs typeface="Calibri"/>
            </a:endParaRPr>
          </a:p>
          <a:p>
            <a:pPr algn="ctr"/>
            <a:r>
              <a:rPr lang="en-US" sz="1400" dirty="0">
                <a:latin typeface="Calibri"/>
                <a:cs typeface="Calibri"/>
              </a:rPr>
              <a:t> (3x3x64)</a:t>
            </a:r>
            <a:endParaRPr lang="en-US" dirty="0"/>
          </a:p>
        </p:txBody>
      </p:sp>
      <p:sp>
        <p:nvSpPr>
          <p:cNvPr id="9" name="Rectangle 8">
            <a:extLst>
              <a:ext uri="{FF2B5EF4-FFF2-40B4-BE49-F238E27FC236}">
                <a16:creationId xmlns:a16="http://schemas.microsoft.com/office/drawing/2014/main" id="{A829E319-CAA4-E6EA-D6D5-4EF7350B0EA8}"/>
              </a:ext>
            </a:extLst>
          </p:cNvPr>
          <p:cNvSpPr/>
          <p:nvPr/>
        </p:nvSpPr>
        <p:spPr>
          <a:xfrm>
            <a:off x="4569276" y="2130879"/>
            <a:ext cx="1055913" cy="3197678"/>
          </a:xfrm>
          <a:prstGeom prst="rect">
            <a:avLst/>
          </a:prstGeom>
          <a:solidFill>
            <a:schemeClr val="tx2">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alibri"/>
                <a:cs typeface="Calibri"/>
              </a:rPr>
              <a:t>MaxPool2D</a:t>
            </a:r>
          </a:p>
          <a:p>
            <a:pPr algn="ctr"/>
            <a:endParaRPr lang="en-US" sz="1400" dirty="0">
              <a:latin typeface="Calibri"/>
              <a:cs typeface="Calibri"/>
            </a:endParaRPr>
          </a:p>
          <a:p>
            <a:pPr algn="ctr"/>
            <a:r>
              <a:rPr lang="en-US" sz="1400" dirty="0">
                <a:latin typeface="Calibri"/>
                <a:cs typeface="Calibri"/>
              </a:rPr>
              <a:t> (3x3x64)</a:t>
            </a:r>
            <a:endParaRPr lang="en-US" dirty="0"/>
          </a:p>
        </p:txBody>
      </p:sp>
      <p:sp>
        <p:nvSpPr>
          <p:cNvPr id="10" name="Rectangle 9">
            <a:extLst>
              <a:ext uri="{FF2B5EF4-FFF2-40B4-BE49-F238E27FC236}">
                <a16:creationId xmlns:a16="http://schemas.microsoft.com/office/drawing/2014/main" id="{D5D5863C-4804-9A71-D58B-5641F724B047}"/>
              </a:ext>
            </a:extLst>
          </p:cNvPr>
          <p:cNvSpPr/>
          <p:nvPr/>
        </p:nvSpPr>
        <p:spPr>
          <a:xfrm>
            <a:off x="5755819" y="2130879"/>
            <a:ext cx="1055913" cy="3197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alibri"/>
                <a:cs typeface="Calibri"/>
              </a:rPr>
              <a:t>Dropout</a:t>
            </a:r>
          </a:p>
          <a:p>
            <a:pPr algn="ctr"/>
            <a:r>
              <a:rPr lang="en-US" sz="1400" dirty="0">
                <a:latin typeface="Calibri"/>
                <a:cs typeface="Calibri"/>
              </a:rPr>
              <a:t> (0.25)</a:t>
            </a:r>
            <a:endParaRPr lang="en-US" dirty="0"/>
          </a:p>
        </p:txBody>
      </p:sp>
      <p:sp>
        <p:nvSpPr>
          <p:cNvPr id="11" name="Rectangle 10">
            <a:extLst>
              <a:ext uri="{FF2B5EF4-FFF2-40B4-BE49-F238E27FC236}">
                <a16:creationId xmlns:a16="http://schemas.microsoft.com/office/drawing/2014/main" id="{D5BBB1FD-2309-FF72-AC3F-65AFBCCFD4F2}"/>
              </a:ext>
            </a:extLst>
          </p:cNvPr>
          <p:cNvSpPr/>
          <p:nvPr/>
        </p:nvSpPr>
        <p:spPr>
          <a:xfrm>
            <a:off x="6942362" y="2130879"/>
            <a:ext cx="1055913" cy="3197678"/>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alibri"/>
                <a:cs typeface="Calibri"/>
              </a:rPr>
              <a:t>Flatten</a:t>
            </a:r>
          </a:p>
          <a:p>
            <a:pPr algn="ctr"/>
            <a:endParaRPr lang="en-US" dirty="0">
              <a:latin typeface="Calibri"/>
              <a:cs typeface="Calibri"/>
            </a:endParaRPr>
          </a:p>
          <a:p>
            <a:pPr algn="ctr"/>
            <a:r>
              <a:rPr lang="en-US" sz="1400" dirty="0">
                <a:latin typeface="Calibri"/>
                <a:cs typeface="Calibri"/>
              </a:rPr>
              <a:t>(None, 576)</a:t>
            </a:r>
            <a:endParaRPr lang="en-US" sz="1600" dirty="0"/>
          </a:p>
        </p:txBody>
      </p:sp>
      <p:sp>
        <p:nvSpPr>
          <p:cNvPr id="12" name="Rectangle 11">
            <a:extLst>
              <a:ext uri="{FF2B5EF4-FFF2-40B4-BE49-F238E27FC236}">
                <a16:creationId xmlns:a16="http://schemas.microsoft.com/office/drawing/2014/main" id="{3A60E35A-2EAE-2C96-B042-0C05B77ABEFC}"/>
              </a:ext>
            </a:extLst>
          </p:cNvPr>
          <p:cNvSpPr/>
          <p:nvPr/>
        </p:nvSpPr>
        <p:spPr>
          <a:xfrm>
            <a:off x="8128905" y="2130879"/>
            <a:ext cx="1055913" cy="3197678"/>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alibri"/>
                <a:cs typeface="Calibri"/>
              </a:rPr>
              <a:t>Dense (256)</a:t>
            </a:r>
          </a:p>
          <a:p>
            <a:pPr algn="ctr"/>
            <a:endParaRPr lang="en-US" dirty="0">
              <a:latin typeface="Calibri"/>
              <a:cs typeface="Calibri"/>
            </a:endParaRPr>
          </a:p>
          <a:p>
            <a:pPr algn="ctr"/>
            <a:r>
              <a:rPr lang="en-US" sz="1400" dirty="0">
                <a:latin typeface="Calibri"/>
                <a:cs typeface="Calibri"/>
              </a:rPr>
              <a:t>(None,256)</a:t>
            </a:r>
          </a:p>
        </p:txBody>
      </p:sp>
      <p:sp>
        <p:nvSpPr>
          <p:cNvPr id="14" name="Rectangle 13">
            <a:extLst>
              <a:ext uri="{FF2B5EF4-FFF2-40B4-BE49-F238E27FC236}">
                <a16:creationId xmlns:a16="http://schemas.microsoft.com/office/drawing/2014/main" id="{3EEE50C7-1A4D-426F-7DE4-358EF0C2CE48}"/>
              </a:ext>
            </a:extLst>
          </p:cNvPr>
          <p:cNvSpPr/>
          <p:nvPr/>
        </p:nvSpPr>
        <p:spPr>
          <a:xfrm>
            <a:off x="9380762" y="2130879"/>
            <a:ext cx="1055913" cy="319767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Calibri"/>
                <a:cs typeface="Calibri"/>
              </a:rPr>
              <a:t>Dense </a:t>
            </a:r>
            <a:r>
              <a:rPr lang="en-US">
                <a:latin typeface="Calibri"/>
                <a:cs typeface="Calibri"/>
              </a:rPr>
              <a:t>(3)</a:t>
            </a:r>
            <a:endParaRPr lang="en-US" dirty="0">
              <a:latin typeface="Calibri"/>
              <a:cs typeface="Calibri"/>
            </a:endParaRPr>
          </a:p>
          <a:p>
            <a:pPr algn="ctr"/>
            <a:r>
              <a:rPr lang="en-US" dirty="0" err="1">
                <a:latin typeface="Calibri"/>
                <a:cs typeface="Calibri"/>
              </a:rPr>
              <a:t>Softmax</a:t>
            </a:r>
          </a:p>
          <a:p>
            <a:pPr algn="ctr"/>
            <a:endParaRPr lang="en-US" dirty="0">
              <a:latin typeface="Calibri"/>
              <a:cs typeface="Calibri"/>
            </a:endParaRPr>
          </a:p>
          <a:p>
            <a:pPr algn="ctr"/>
            <a:r>
              <a:rPr lang="en-US" sz="1400" dirty="0">
                <a:latin typeface="Calibri"/>
                <a:cs typeface="Calibri"/>
              </a:rPr>
              <a:t>(None,3)</a:t>
            </a:r>
          </a:p>
        </p:txBody>
      </p:sp>
      <p:sp>
        <p:nvSpPr>
          <p:cNvPr id="15" name="Rectangle 14">
            <a:extLst>
              <a:ext uri="{FF2B5EF4-FFF2-40B4-BE49-F238E27FC236}">
                <a16:creationId xmlns:a16="http://schemas.microsoft.com/office/drawing/2014/main" id="{B4FA8A8C-4D88-A46E-E812-DCC77904D9B0}"/>
              </a:ext>
            </a:extLst>
          </p:cNvPr>
          <p:cNvSpPr/>
          <p:nvPr/>
        </p:nvSpPr>
        <p:spPr>
          <a:xfrm>
            <a:off x="10763248" y="2130878"/>
            <a:ext cx="1306285" cy="319767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latin typeface="Calibri"/>
                <a:cs typeface="Calibri"/>
              </a:rPr>
              <a:t>Predicted</a:t>
            </a:r>
          </a:p>
          <a:p>
            <a:pPr algn="ctr"/>
            <a:r>
              <a:rPr lang="en-US" sz="1600" dirty="0">
                <a:latin typeface="Calibri"/>
                <a:cs typeface="Calibri"/>
              </a:rPr>
              <a:t>Probabilities</a:t>
            </a:r>
          </a:p>
        </p:txBody>
      </p:sp>
    </p:spTree>
    <p:extLst>
      <p:ext uri="{BB962C8B-B14F-4D97-AF65-F5344CB8AC3E}">
        <p14:creationId xmlns:p14="http://schemas.microsoft.com/office/powerpoint/2010/main" val="260411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500"/>
                            </p:stCondLst>
                            <p:childTnLst>
                              <p:par>
                                <p:cTn id="46" presetID="55"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000" fill="hold"/>
                                        <p:tgtEl>
                                          <p:spTgt spid="16"/>
                                        </p:tgtEl>
                                        <p:attrNameLst>
                                          <p:attrName>ppt_w</p:attrName>
                                        </p:attrNameLst>
                                      </p:cBhvr>
                                      <p:tavLst>
                                        <p:tav tm="0">
                                          <p:val>
                                            <p:strVal val="#ppt_w*0.70"/>
                                          </p:val>
                                        </p:tav>
                                        <p:tav tm="100000">
                                          <p:val>
                                            <p:strVal val="#ppt_w"/>
                                          </p:val>
                                        </p:tav>
                                      </p:tavLst>
                                    </p:anim>
                                    <p:anim calcmode="lin" valueType="num">
                                      <p:cBhvr>
                                        <p:cTn id="49" dur="1000" fill="hold"/>
                                        <p:tgtEl>
                                          <p:spTgt spid="16"/>
                                        </p:tgtEl>
                                        <p:attrNameLst>
                                          <p:attrName>ppt_h</p:attrName>
                                        </p:attrNameLst>
                                      </p:cBhvr>
                                      <p:tavLst>
                                        <p:tav tm="0">
                                          <p:val>
                                            <p:strVal val="#ppt_h"/>
                                          </p:val>
                                        </p:tav>
                                        <p:tav tm="100000">
                                          <p:val>
                                            <p:strVal val="#ppt_h"/>
                                          </p:val>
                                        </p:tav>
                                      </p:tavLst>
                                    </p:anim>
                                    <p:animEffect transition="in" filter="fade">
                                      <p:cBhvr>
                                        <p:cTn id="50" dur="1000"/>
                                        <p:tgtEl>
                                          <p:spTgt spid="16"/>
                                        </p:tgtEl>
                                      </p:cBhvr>
                                    </p:animEffect>
                                  </p:childTnLst>
                                </p:cTn>
                              </p:par>
                            </p:childTnLst>
                          </p:cTn>
                        </p:par>
                        <p:par>
                          <p:cTn id="51" fill="hold">
                            <p:stCondLst>
                              <p:cond delay="1500"/>
                            </p:stCondLst>
                            <p:childTnLst>
                              <p:par>
                                <p:cTn id="52" presetID="1" presetClass="entr" presetSubtype="0" fill="hold" grpId="0" nodeType="afterEffect">
                                  <p:stCondLst>
                                    <p:cond delay="0"/>
                                  </p:stCondLst>
                                  <p:childTnLst>
                                    <p:set>
                                      <p:cBhvr>
                                        <p:cTn id="5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3049-512F-BB47-F0CF-0A3B3146AC24}"/>
              </a:ext>
            </a:extLst>
          </p:cNvPr>
          <p:cNvSpPr>
            <a:spLocks noGrp="1"/>
          </p:cNvSpPr>
          <p:nvPr>
            <p:ph type="title"/>
          </p:nvPr>
        </p:nvSpPr>
        <p:spPr>
          <a:xfrm>
            <a:off x="7610732" y="4561"/>
            <a:ext cx="4962415" cy="1514880"/>
          </a:xfrm>
        </p:spPr>
        <p:txBody>
          <a:bodyPr/>
          <a:lstStyle/>
          <a:p>
            <a:r>
              <a:rPr lang="en-US" dirty="0">
                <a:latin typeface="Calibri"/>
                <a:cs typeface="Calibri"/>
              </a:rPr>
              <a:t>Why Use CNN?</a:t>
            </a:r>
          </a:p>
        </p:txBody>
      </p:sp>
      <p:pic>
        <p:nvPicPr>
          <p:cNvPr id="3" name="Graphic 2" descr="Chess pieces outline">
            <a:extLst>
              <a:ext uri="{FF2B5EF4-FFF2-40B4-BE49-F238E27FC236}">
                <a16:creationId xmlns:a16="http://schemas.microsoft.com/office/drawing/2014/main" id="{5E39F255-5D2A-2DDA-8CC8-DF5FB083E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pic>
        <p:nvPicPr>
          <p:cNvPr id="5" name="Picture 4" descr="A chess board with chess pieces&#10;&#10;Description automatically generated">
            <a:extLst>
              <a:ext uri="{FF2B5EF4-FFF2-40B4-BE49-F238E27FC236}">
                <a16:creationId xmlns:a16="http://schemas.microsoft.com/office/drawing/2014/main" id="{A581B891-5D4D-5469-602B-C4C686253683}"/>
              </a:ext>
            </a:extLst>
          </p:cNvPr>
          <p:cNvPicPr>
            <a:picLocks noChangeAspect="1"/>
          </p:cNvPicPr>
          <p:nvPr/>
        </p:nvPicPr>
        <p:blipFill>
          <a:blip r:embed="rId4"/>
          <a:srcRect l="12829" t="37196" r="49912" b="25251"/>
          <a:stretch/>
        </p:blipFill>
        <p:spPr>
          <a:xfrm>
            <a:off x="1601293" y="2207079"/>
            <a:ext cx="1895166" cy="190447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FD1B15D-7D18-1973-138D-9C1B7A432E2C}"/>
                  </a:ext>
                </a:extLst>
              </p14:cNvPr>
              <p14:cNvContentPartPr/>
              <p14:nvPr/>
            </p14:nvContentPartPr>
            <p14:xfrm>
              <a:off x="2754201" y="2770482"/>
              <a:ext cx="250255" cy="255746"/>
            </p14:xfrm>
          </p:contentPart>
        </mc:Choice>
        <mc:Fallback xmlns="">
          <p:pic>
            <p:nvPicPr>
              <p:cNvPr id="6" name="Ink 5">
                <a:extLst>
                  <a:ext uri="{FF2B5EF4-FFF2-40B4-BE49-F238E27FC236}">
                    <a16:creationId xmlns:a16="http://schemas.microsoft.com/office/drawing/2014/main" id="{EFD1B15D-7D18-1973-138D-9C1B7A432E2C}"/>
                  </a:ext>
                </a:extLst>
              </p:cNvPr>
              <p:cNvPicPr/>
              <p:nvPr/>
            </p:nvPicPr>
            <p:blipFill>
              <a:blip r:embed="rId6"/>
              <a:stretch>
                <a:fillRect/>
              </a:stretch>
            </p:blipFill>
            <p:spPr>
              <a:xfrm>
                <a:off x="2736223" y="2752857"/>
                <a:ext cx="285852" cy="29135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22D6020F-39D1-F869-6AC4-34357A6C4441}"/>
                  </a:ext>
                </a:extLst>
              </p14:cNvPr>
              <p14:cNvContentPartPr/>
              <p14:nvPr/>
            </p14:nvContentPartPr>
            <p14:xfrm>
              <a:off x="2775857" y="2775857"/>
              <a:ext cx="33415" cy="184156"/>
            </p14:xfrm>
          </p:contentPart>
        </mc:Choice>
        <mc:Fallback xmlns="">
          <p:pic>
            <p:nvPicPr>
              <p:cNvPr id="7" name="Ink 6">
                <a:extLst>
                  <a:ext uri="{FF2B5EF4-FFF2-40B4-BE49-F238E27FC236}">
                    <a16:creationId xmlns:a16="http://schemas.microsoft.com/office/drawing/2014/main" id="{22D6020F-39D1-F869-6AC4-34357A6C4441}"/>
                  </a:ext>
                </a:extLst>
              </p:cNvPr>
              <p:cNvPicPr/>
              <p:nvPr/>
            </p:nvPicPr>
            <p:blipFill>
              <a:blip r:embed="rId8"/>
              <a:stretch>
                <a:fillRect/>
              </a:stretch>
            </p:blipFill>
            <p:spPr>
              <a:xfrm>
                <a:off x="2758439" y="2757908"/>
                <a:ext cx="68607" cy="21969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D17DDD0-30AD-C6B5-FB94-DC88AB9DE8CF}"/>
                  </a:ext>
                </a:extLst>
              </p14:cNvPr>
              <p14:cNvContentPartPr/>
              <p14:nvPr/>
            </p14:nvContentPartPr>
            <p14:xfrm>
              <a:off x="2830286" y="2764971"/>
              <a:ext cx="113715" cy="37556"/>
            </p14:xfrm>
          </p:contentPart>
        </mc:Choice>
        <mc:Fallback xmlns="">
          <p:pic>
            <p:nvPicPr>
              <p:cNvPr id="8" name="Ink 7">
                <a:extLst>
                  <a:ext uri="{FF2B5EF4-FFF2-40B4-BE49-F238E27FC236}">
                    <a16:creationId xmlns:a16="http://schemas.microsoft.com/office/drawing/2014/main" id="{3D17DDD0-30AD-C6B5-FB94-DC88AB9DE8CF}"/>
                  </a:ext>
                </a:extLst>
              </p:cNvPr>
              <p:cNvPicPr/>
              <p:nvPr/>
            </p:nvPicPr>
            <p:blipFill>
              <a:blip r:embed="rId10"/>
              <a:stretch>
                <a:fillRect/>
              </a:stretch>
            </p:blipFill>
            <p:spPr>
              <a:xfrm>
                <a:off x="2812350" y="2747445"/>
                <a:ext cx="149229" cy="72966"/>
              </a:xfrm>
              <a:prstGeom prst="rect">
                <a:avLst/>
              </a:prstGeom>
            </p:spPr>
          </p:pic>
        </mc:Fallback>
      </mc:AlternateContent>
      <p:pic>
        <p:nvPicPr>
          <p:cNvPr id="9" name="Picture 8">
            <a:extLst>
              <a:ext uri="{FF2B5EF4-FFF2-40B4-BE49-F238E27FC236}">
                <a16:creationId xmlns:a16="http://schemas.microsoft.com/office/drawing/2014/main" id="{8806CC89-A3C9-B5C2-CE55-D88BD2EFBC6D}"/>
              </a:ext>
            </a:extLst>
          </p:cNvPr>
          <p:cNvPicPr>
            <a:picLocks noChangeAspect="1"/>
          </p:cNvPicPr>
          <p:nvPr/>
        </p:nvPicPr>
        <p:blipFill>
          <a:blip r:embed="rId11"/>
          <a:stretch>
            <a:fillRect/>
          </a:stretch>
        </p:blipFill>
        <p:spPr>
          <a:xfrm>
            <a:off x="1687966" y="2901724"/>
            <a:ext cx="477610" cy="586467"/>
          </a:xfrm>
          <a:prstGeom prst="rect">
            <a:avLst/>
          </a:prstGeom>
        </p:spPr>
      </p:pic>
      <p:pic>
        <p:nvPicPr>
          <p:cNvPr id="12" name="Picture 11">
            <a:extLst>
              <a:ext uri="{FF2B5EF4-FFF2-40B4-BE49-F238E27FC236}">
                <a16:creationId xmlns:a16="http://schemas.microsoft.com/office/drawing/2014/main" id="{D055E191-FA6E-6432-6467-605BAE151072}"/>
              </a:ext>
            </a:extLst>
          </p:cNvPr>
          <p:cNvPicPr>
            <a:picLocks noChangeAspect="1"/>
          </p:cNvPicPr>
          <p:nvPr/>
        </p:nvPicPr>
        <p:blipFill>
          <a:blip r:embed="rId12"/>
          <a:stretch>
            <a:fillRect/>
          </a:stretch>
        </p:blipFill>
        <p:spPr>
          <a:xfrm>
            <a:off x="2249261" y="3582081"/>
            <a:ext cx="541564" cy="499382"/>
          </a:xfrm>
          <a:prstGeom prst="rect">
            <a:avLst/>
          </a:prstGeom>
        </p:spPr>
      </p:pic>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0EA0CF74-3B53-30C1-69D9-3B67129DD1CA}"/>
                  </a:ext>
                </a:extLst>
              </p14:cNvPr>
              <p14:cNvContentPartPr/>
              <p14:nvPr/>
            </p14:nvContentPartPr>
            <p14:xfrm>
              <a:off x="2068286" y="2781441"/>
              <a:ext cx="233507" cy="299215"/>
            </p14:xfrm>
          </p:contentPart>
        </mc:Choice>
        <mc:Fallback xmlns="">
          <p:pic>
            <p:nvPicPr>
              <p:cNvPr id="13" name="Ink 12">
                <a:extLst>
                  <a:ext uri="{FF2B5EF4-FFF2-40B4-BE49-F238E27FC236}">
                    <a16:creationId xmlns:a16="http://schemas.microsoft.com/office/drawing/2014/main" id="{0EA0CF74-3B53-30C1-69D9-3B67129DD1CA}"/>
                  </a:ext>
                </a:extLst>
              </p:cNvPr>
              <p:cNvPicPr/>
              <p:nvPr/>
            </p:nvPicPr>
            <p:blipFill>
              <a:blip r:embed="rId14"/>
              <a:stretch>
                <a:fillRect/>
              </a:stretch>
            </p:blipFill>
            <p:spPr>
              <a:xfrm>
                <a:off x="2050683" y="2763819"/>
                <a:ext cx="269072" cy="334819"/>
              </a:xfrm>
              <a:prstGeom prst="rect">
                <a:avLst/>
              </a:prstGeom>
            </p:spPr>
          </p:pic>
        </mc:Fallback>
      </mc:AlternateContent>
      <p:pic>
        <p:nvPicPr>
          <p:cNvPr id="16" name="Picture 15" descr="A chess board with chess pieces&#10;&#10;Description automatically generated">
            <a:extLst>
              <a:ext uri="{FF2B5EF4-FFF2-40B4-BE49-F238E27FC236}">
                <a16:creationId xmlns:a16="http://schemas.microsoft.com/office/drawing/2014/main" id="{A918D41B-08A5-B292-F922-CC7FCBF2B6C3}"/>
              </a:ext>
            </a:extLst>
          </p:cNvPr>
          <p:cNvPicPr>
            <a:picLocks noChangeAspect="1"/>
          </p:cNvPicPr>
          <p:nvPr/>
        </p:nvPicPr>
        <p:blipFill>
          <a:blip r:embed="rId4"/>
          <a:srcRect l="25268" t="12285" r="37473" b="49946"/>
          <a:stretch/>
        </p:blipFill>
        <p:spPr>
          <a:xfrm>
            <a:off x="4471308" y="2163535"/>
            <a:ext cx="1895101" cy="1915392"/>
          </a:xfrm>
          <a:prstGeom prst="rect">
            <a:avLst/>
          </a:prstGeom>
        </p:spPr>
      </p:pic>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16E79CA5-0F4B-7916-12C6-209E03FA469A}"/>
                  </a:ext>
                </a:extLst>
              </p14:cNvPr>
              <p14:cNvContentPartPr/>
              <p14:nvPr/>
            </p14:nvContentPartPr>
            <p14:xfrm>
              <a:off x="4953001" y="3233056"/>
              <a:ext cx="285206" cy="306539"/>
            </p14:xfrm>
          </p:contentPart>
        </mc:Choice>
        <mc:Fallback xmlns="">
          <p:pic>
            <p:nvPicPr>
              <p:cNvPr id="17" name="Ink 16">
                <a:extLst>
                  <a:ext uri="{FF2B5EF4-FFF2-40B4-BE49-F238E27FC236}">
                    <a16:creationId xmlns:a16="http://schemas.microsoft.com/office/drawing/2014/main" id="{16E79CA5-0F4B-7916-12C6-209E03FA469A}"/>
                  </a:ext>
                </a:extLst>
              </p:cNvPr>
              <p:cNvPicPr/>
              <p:nvPr/>
            </p:nvPicPr>
            <p:blipFill>
              <a:blip r:embed="rId16"/>
              <a:stretch>
                <a:fillRect/>
              </a:stretch>
            </p:blipFill>
            <p:spPr>
              <a:xfrm>
                <a:off x="4935378" y="3215067"/>
                <a:ext cx="320812" cy="342158"/>
              </a:xfrm>
              <a:prstGeom prst="rect">
                <a:avLst/>
              </a:prstGeom>
            </p:spPr>
          </p:pic>
        </mc:Fallback>
      </mc:AlternateContent>
      <p:pic>
        <p:nvPicPr>
          <p:cNvPr id="19" name="Picture 18" descr="A grey and black squares&#10;&#10;Description automatically generated">
            <a:extLst>
              <a:ext uri="{FF2B5EF4-FFF2-40B4-BE49-F238E27FC236}">
                <a16:creationId xmlns:a16="http://schemas.microsoft.com/office/drawing/2014/main" id="{79E0B4BF-C002-3F81-D128-114C9A4D8FDF}"/>
              </a:ext>
            </a:extLst>
          </p:cNvPr>
          <p:cNvPicPr>
            <a:picLocks noChangeAspect="1"/>
          </p:cNvPicPr>
          <p:nvPr/>
        </p:nvPicPr>
        <p:blipFill>
          <a:blip r:embed="rId17"/>
          <a:srcRect l="25373" t="12174" r="36674" b="49565"/>
          <a:stretch/>
        </p:blipFill>
        <p:spPr>
          <a:xfrm>
            <a:off x="7682592" y="2192791"/>
            <a:ext cx="1935018" cy="1916071"/>
          </a:xfrm>
          <a:prstGeom prst="rect">
            <a:avLst/>
          </a:prstGeom>
        </p:spPr>
      </p:pic>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5BCB36C7-4A70-7FDF-22EB-F8901FF8C555}"/>
                  </a:ext>
                </a:extLst>
              </p14:cNvPr>
              <p14:cNvContentPartPr/>
              <p14:nvPr/>
            </p14:nvContentPartPr>
            <p14:xfrm>
              <a:off x="7903028" y="3026228"/>
              <a:ext cx="1192655" cy="799273"/>
            </p14:xfrm>
          </p:contentPart>
        </mc:Choice>
        <mc:Fallback xmlns="">
          <p:pic>
            <p:nvPicPr>
              <p:cNvPr id="20" name="Ink 19">
                <a:extLst>
                  <a:ext uri="{FF2B5EF4-FFF2-40B4-BE49-F238E27FC236}">
                    <a16:creationId xmlns:a16="http://schemas.microsoft.com/office/drawing/2014/main" id="{5BCB36C7-4A70-7FDF-22EB-F8901FF8C555}"/>
                  </a:ext>
                </a:extLst>
              </p:cNvPr>
              <p:cNvPicPr/>
              <p:nvPr/>
            </p:nvPicPr>
            <p:blipFill>
              <a:blip r:embed="rId19"/>
              <a:stretch>
                <a:fillRect/>
              </a:stretch>
            </p:blipFill>
            <p:spPr>
              <a:xfrm>
                <a:off x="7885034" y="3008594"/>
                <a:ext cx="1228283" cy="834900"/>
              </a:xfrm>
              <a:prstGeom prst="rect">
                <a:avLst/>
              </a:prstGeom>
            </p:spPr>
          </p:pic>
        </mc:Fallback>
      </mc:AlternateContent>
      <p:sp>
        <p:nvSpPr>
          <p:cNvPr id="21" name="TextBox 20">
            <a:extLst>
              <a:ext uri="{FF2B5EF4-FFF2-40B4-BE49-F238E27FC236}">
                <a16:creationId xmlns:a16="http://schemas.microsoft.com/office/drawing/2014/main" id="{ACAFC995-49BA-25BE-039B-6602F1DD0568}"/>
              </a:ext>
            </a:extLst>
          </p:cNvPr>
          <p:cNvSpPr txBox="1"/>
          <p:nvPr/>
        </p:nvSpPr>
        <p:spPr>
          <a:xfrm>
            <a:off x="794656" y="4631872"/>
            <a:ext cx="93889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alibri"/>
                <a:cs typeface="Calibri"/>
              </a:rPr>
              <a:t>We tried to treat this as a classification problem where filters over the image were used to look at a sized down region of the chess board and capture situations where a particular side appeared more disadvantaged and then (although not always) given the amount of data, it should learn some prediction ability</a:t>
            </a:r>
            <a:endParaRPr lang="en-US"/>
          </a:p>
        </p:txBody>
      </p:sp>
    </p:spTree>
    <p:extLst>
      <p:ext uri="{BB962C8B-B14F-4D97-AF65-F5344CB8AC3E}">
        <p14:creationId xmlns:p14="http://schemas.microsoft.com/office/powerpoint/2010/main" val="80684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7C80-ECF8-7DB9-D949-EAD9E0665E2F}"/>
              </a:ext>
            </a:extLst>
          </p:cNvPr>
          <p:cNvSpPr>
            <a:spLocks noGrp="1"/>
          </p:cNvSpPr>
          <p:nvPr>
            <p:ph type="title"/>
          </p:nvPr>
        </p:nvSpPr>
        <p:spPr>
          <a:xfrm>
            <a:off x="8630165" y="4561"/>
            <a:ext cx="3767928" cy="1463393"/>
          </a:xfrm>
        </p:spPr>
        <p:txBody>
          <a:bodyPr/>
          <a:lstStyle/>
          <a:p>
            <a:r>
              <a:rPr lang="en-US" dirty="0">
                <a:latin typeface="Calibri"/>
                <a:cs typeface="Calibri"/>
              </a:rPr>
              <a:t>Outcome</a:t>
            </a:r>
          </a:p>
        </p:txBody>
      </p:sp>
      <p:pic>
        <p:nvPicPr>
          <p:cNvPr id="3" name="Graphic 2" descr="Chess pieces outline">
            <a:extLst>
              <a:ext uri="{FF2B5EF4-FFF2-40B4-BE49-F238E27FC236}">
                <a16:creationId xmlns:a16="http://schemas.microsoft.com/office/drawing/2014/main" id="{5E39F255-5D2A-2DDA-8CC8-DF5FB083ED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pic>
        <p:nvPicPr>
          <p:cNvPr id="4" name="Picture 3" descr="A close up of a text&#10;&#10;Description automatically generated">
            <a:extLst>
              <a:ext uri="{FF2B5EF4-FFF2-40B4-BE49-F238E27FC236}">
                <a16:creationId xmlns:a16="http://schemas.microsoft.com/office/drawing/2014/main" id="{065EEBF7-8652-45F5-D7FF-A0E591295355}"/>
              </a:ext>
            </a:extLst>
          </p:cNvPr>
          <p:cNvPicPr>
            <a:picLocks noChangeAspect="1"/>
          </p:cNvPicPr>
          <p:nvPr/>
        </p:nvPicPr>
        <p:blipFill>
          <a:blip r:embed="rId4"/>
          <a:stretch>
            <a:fillRect/>
          </a:stretch>
        </p:blipFill>
        <p:spPr>
          <a:xfrm>
            <a:off x="1528763" y="2935741"/>
            <a:ext cx="7000875" cy="638175"/>
          </a:xfrm>
          <a:prstGeom prst="rect">
            <a:avLst/>
          </a:prstGeom>
        </p:spPr>
      </p:pic>
      <p:sp>
        <p:nvSpPr>
          <p:cNvPr id="5" name="TextBox 4">
            <a:extLst>
              <a:ext uri="{FF2B5EF4-FFF2-40B4-BE49-F238E27FC236}">
                <a16:creationId xmlns:a16="http://schemas.microsoft.com/office/drawing/2014/main" id="{6011D018-FF57-13C6-459B-4A562C841A0C}"/>
              </a:ext>
            </a:extLst>
          </p:cNvPr>
          <p:cNvSpPr txBox="1"/>
          <p:nvPr/>
        </p:nvSpPr>
        <p:spPr>
          <a:xfrm>
            <a:off x="9514114" y="1251855"/>
            <a:ext cx="2269671" cy="923330"/>
          </a:xfrm>
          <a:prstGeom prst="rect">
            <a:avLst/>
          </a:prstGeom>
          <a:noFill/>
          <a:ln>
            <a:solidFill>
              <a:schemeClr val="accent2">
                <a:lumMod val="75000"/>
              </a:schemeClr>
            </a:solidFill>
            <a:prstDash val="sysDot"/>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Learning Rate: 0.005</a:t>
            </a:r>
          </a:p>
          <a:p>
            <a:r>
              <a:rPr lang="en-US" dirty="0">
                <a:latin typeface="Calibri"/>
                <a:cs typeface="Calibri"/>
              </a:rPr>
              <a:t>Batch Size: 64</a:t>
            </a:r>
          </a:p>
          <a:p>
            <a:r>
              <a:rPr lang="en-US" dirty="0">
                <a:latin typeface="Calibri"/>
                <a:cs typeface="Calibri"/>
              </a:rPr>
              <a:t>Epochs: 10</a:t>
            </a:r>
          </a:p>
        </p:txBody>
      </p:sp>
      <p:pic>
        <p:nvPicPr>
          <p:cNvPr id="6" name="Picture 5" descr="A screenshot of a computer code&#10;&#10;Description automatically generated">
            <a:extLst>
              <a:ext uri="{FF2B5EF4-FFF2-40B4-BE49-F238E27FC236}">
                <a16:creationId xmlns:a16="http://schemas.microsoft.com/office/drawing/2014/main" id="{D83CC0B3-490B-E34E-F92B-75771C81385D}"/>
              </a:ext>
            </a:extLst>
          </p:cNvPr>
          <p:cNvPicPr>
            <a:picLocks noChangeAspect="1"/>
          </p:cNvPicPr>
          <p:nvPr/>
        </p:nvPicPr>
        <p:blipFill>
          <a:blip r:embed="rId5"/>
          <a:stretch>
            <a:fillRect/>
          </a:stretch>
        </p:blipFill>
        <p:spPr>
          <a:xfrm>
            <a:off x="1524000" y="1707017"/>
            <a:ext cx="7326086" cy="951140"/>
          </a:xfrm>
          <a:prstGeom prst="rect">
            <a:avLst/>
          </a:prstGeom>
        </p:spPr>
      </p:pic>
      <p:sp>
        <p:nvSpPr>
          <p:cNvPr id="7" name="TextBox 6">
            <a:extLst>
              <a:ext uri="{FF2B5EF4-FFF2-40B4-BE49-F238E27FC236}">
                <a16:creationId xmlns:a16="http://schemas.microsoft.com/office/drawing/2014/main" id="{680F1B16-6732-31D1-C89C-A75B61F24BF0}"/>
              </a:ext>
            </a:extLst>
          </p:cNvPr>
          <p:cNvSpPr txBox="1"/>
          <p:nvPr/>
        </p:nvSpPr>
        <p:spPr>
          <a:xfrm>
            <a:off x="1521277" y="4286250"/>
            <a:ext cx="64960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bri"/>
                <a:cs typeface="Calibri"/>
              </a:rPr>
              <a:t>BEST ACCURACY ACHIEVED ON KAGGLE : 63.84%</a:t>
            </a:r>
          </a:p>
        </p:txBody>
      </p:sp>
    </p:spTree>
    <p:extLst>
      <p:ext uri="{BB962C8B-B14F-4D97-AF65-F5344CB8AC3E}">
        <p14:creationId xmlns:p14="http://schemas.microsoft.com/office/powerpoint/2010/main" val="312689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BC7B5-0803-FD29-E38A-E862DFE8DF56}"/>
              </a:ext>
            </a:extLst>
          </p:cNvPr>
          <p:cNvSpPr>
            <a:spLocks noGrp="1"/>
          </p:cNvSpPr>
          <p:nvPr>
            <p:ph type="title"/>
          </p:nvPr>
        </p:nvSpPr>
        <p:spPr>
          <a:xfrm>
            <a:off x="8496300" y="4561"/>
            <a:ext cx="3850307" cy="1123582"/>
          </a:xfrm>
        </p:spPr>
        <p:txBody>
          <a:bodyPr/>
          <a:lstStyle/>
          <a:p>
            <a:r>
              <a:rPr lang="en-US" dirty="0">
                <a:latin typeface="Calibri"/>
                <a:cs typeface="Calibri"/>
              </a:rPr>
              <a:t>Anomalies?</a:t>
            </a:r>
          </a:p>
        </p:txBody>
      </p:sp>
      <p:pic>
        <p:nvPicPr>
          <p:cNvPr id="4" name="Graphic 3" descr="Chess pieces outline">
            <a:extLst>
              <a:ext uri="{FF2B5EF4-FFF2-40B4-BE49-F238E27FC236}">
                <a16:creationId xmlns:a16="http://schemas.microsoft.com/office/drawing/2014/main" id="{BEE84737-A74D-086E-B51D-143A42236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sp>
        <p:nvSpPr>
          <p:cNvPr id="5" name="TextBox 4">
            <a:extLst>
              <a:ext uri="{FF2B5EF4-FFF2-40B4-BE49-F238E27FC236}">
                <a16:creationId xmlns:a16="http://schemas.microsoft.com/office/drawing/2014/main" id="{22930A4D-DD3C-746A-831F-6010372A1A74}"/>
              </a:ext>
            </a:extLst>
          </p:cNvPr>
          <p:cNvSpPr txBox="1"/>
          <p:nvPr/>
        </p:nvSpPr>
        <p:spPr>
          <a:xfrm>
            <a:off x="1510392" y="1709057"/>
            <a:ext cx="556804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In a game of chess, advantage of a player depends (broadly) upon two factors: </a:t>
            </a:r>
          </a:p>
          <a:p>
            <a:endParaRPr lang="en-US" dirty="0">
              <a:latin typeface="Calibri"/>
              <a:cs typeface="Calibri"/>
            </a:endParaRPr>
          </a:p>
          <a:p>
            <a:pPr marL="342900" indent="-342900">
              <a:buAutoNum type="arabicPeriod"/>
            </a:pPr>
            <a:r>
              <a:rPr lang="en-US" dirty="0">
                <a:latin typeface="Calibri"/>
                <a:cs typeface="Calibri"/>
              </a:rPr>
              <a:t>Advantage of relative position of chess pieces</a:t>
            </a:r>
          </a:p>
          <a:p>
            <a:pPr marL="342900" indent="-342900">
              <a:buAutoNum type="arabicPeriod"/>
            </a:pPr>
            <a:r>
              <a:rPr lang="en-US" dirty="0">
                <a:latin typeface="Calibri"/>
                <a:cs typeface="Calibri"/>
              </a:rPr>
              <a:t>Advantage of material strength</a:t>
            </a:r>
          </a:p>
          <a:p>
            <a:pPr marL="342900" indent="-342900">
              <a:buAutoNum type="arabicPeriod"/>
            </a:pPr>
            <a:endParaRPr lang="en-US" dirty="0">
              <a:latin typeface="Calibri"/>
              <a:cs typeface="Calibri"/>
            </a:endParaRPr>
          </a:p>
          <a:p>
            <a:r>
              <a:rPr lang="en-US" dirty="0">
                <a:latin typeface="Calibri"/>
                <a:cs typeface="Calibri"/>
              </a:rPr>
              <a:t>When we were trying to capture the essence of relative position advantage of chess pieces on board, we realized that since CNN is all about correlation of pixels with nearby pixels, we are not able to capture the big picture and assumption that if we apply 3x3 filters followed by 1x1 filters then it may help learn the grouped disadvantage was not that well conveyed across the dataset</a:t>
            </a:r>
          </a:p>
          <a:p>
            <a:endParaRPr lang="en-US" dirty="0">
              <a:latin typeface="Calibri"/>
              <a:cs typeface="Calibri"/>
            </a:endParaRPr>
          </a:p>
          <a:p>
            <a:endParaRPr lang="en-US" dirty="0">
              <a:latin typeface="Calibri"/>
              <a:cs typeface="Calibri"/>
            </a:endParaRPr>
          </a:p>
        </p:txBody>
      </p:sp>
      <p:pic>
        <p:nvPicPr>
          <p:cNvPr id="6" name="Picture 5" descr="A chess board with chess pieces&#10;&#10;Description automatically generated">
            <a:extLst>
              <a:ext uri="{FF2B5EF4-FFF2-40B4-BE49-F238E27FC236}">
                <a16:creationId xmlns:a16="http://schemas.microsoft.com/office/drawing/2014/main" id="{F64387E7-CCD2-5A3F-F21B-BE47AE8EEA96}"/>
              </a:ext>
            </a:extLst>
          </p:cNvPr>
          <p:cNvPicPr>
            <a:picLocks noChangeAspect="1"/>
          </p:cNvPicPr>
          <p:nvPr/>
        </p:nvPicPr>
        <p:blipFill>
          <a:blip r:embed="rId4"/>
          <a:stretch>
            <a:fillRect/>
          </a:stretch>
        </p:blipFill>
        <p:spPr>
          <a:xfrm>
            <a:off x="7440386" y="1711778"/>
            <a:ext cx="3429000" cy="3429000"/>
          </a:xfrm>
          <a:prstGeom prst="rect">
            <a:avLst/>
          </a:prstGeom>
        </p:spPr>
      </p:pic>
      <p:pic>
        <p:nvPicPr>
          <p:cNvPr id="7" name="Picture 6">
            <a:extLst>
              <a:ext uri="{FF2B5EF4-FFF2-40B4-BE49-F238E27FC236}">
                <a16:creationId xmlns:a16="http://schemas.microsoft.com/office/drawing/2014/main" id="{5805EB5B-9248-FC45-8265-D9C5B4E308CF}"/>
              </a:ext>
            </a:extLst>
          </p:cNvPr>
          <p:cNvPicPr>
            <a:picLocks noChangeAspect="1"/>
          </p:cNvPicPr>
          <p:nvPr/>
        </p:nvPicPr>
        <p:blipFill>
          <a:blip r:embed="rId5"/>
          <a:stretch>
            <a:fillRect/>
          </a:stretch>
        </p:blipFill>
        <p:spPr>
          <a:xfrm>
            <a:off x="8765722" y="3425598"/>
            <a:ext cx="397328" cy="431346"/>
          </a:xfrm>
          <a:prstGeom prst="rect">
            <a:avLst/>
          </a:prstGeom>
        </p:spPr>
      </p:pic>
      <p:pic>
        <p:nvPicPr>
          <p:cNvPr id="8" name="Picture 7">
            <a:extLst>
              <a:ext uri="{FF2B5EF4-FFF2-40B4-BE49-F238E27FC236}">
                <a16:creationId xmlns:a16="http://schemas.microsoft.com/office/drawing/2014/main" id="{49D5D33E-1596-F4BA-6034-E1326BB0B23F}"/>
              </a:ext>
            </a:extLst>
          </p:cNvPr>
          <p:cNvPicPr>
            <a:picLocks noChangeAspect="1"/>
          </p:cNvPicPr>
          <p:nvPr/>
        </p:nvPicPr>
        <p:blipFill>
          <a:blip r:embed="rId6"/>
          <a:stretch>
            <a:fillRect/>
          </a:stretch>
        </p:blipFill>
        <p:spPr>
          <a:xfrm>
            <a:off x="9987643" y="3011943"/>
            <a:ext cx="435428" cy="420459"/>
          </a:xfrm>
          <a:prstGeom prst="rect">
            <a:avLst/>
          </a:prstGeom>
        </p:spPr>
      </p:pic>
      <p:pic>
        <p:nvPicPr>
          <p:cNvPr id="12" name="Picture 11">
            <a:extLst>
              <a:ext uri="{FF2B5EF4-FFF2-40B4-BE49-F238E27FC236}">
                <a16:creationId xmlns:a16="http://schemas.microsoft.com/office/drawing/2014/main" id="{1DBD4439-8222-2897-BD4A-41211C9EB319}"/>
              </a:ext>
            </a:extLst>
          </p:cNvPr>
          <p:cNvPicPr>
            <a:picLocks noChangeAspect="1"/>
          </p:cNvPicPr>
          <p:nvPr/>
        </p:nvPicPr>
        <p:blipFill>
          <a:blip r:embed="rId7"/>
          <a:stretch>
            <a:fillRect/>
          </a:stretch>
        </p:blipFill>
        <p:spPr>
          <a:xfrm>
            <a:off x="9603922" y="4263799"/>
            <a:ext cx="408213" cy="442232"/>
          </a:xfrm>
          <a:prstGeom prst="rect">
            <a:avLst/>
          </a:prstGeom>
        </p:spPr>
      </p:pic>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014925CB-2DBF-8FDB-4A8E-231E55430251}"/>
                  </a:ext>
                </a:extLst>
              </p14:cNvPr>
              <p14:cNvContentPartPr/>
              <p14:nvPr/>
            </p14:nvContentPartPr>
            <p14:xfrm>
              <a:off x="10127050" y="3472542"/>
              <a:ext cx="150029" cy="797611"/>
            </p14:xfrm>
          </p:contentPart>
        </mc:Choice>
        <mc:Fallback xmlns="">
          <p:pic>
            <p:nvPicPr>
              <p:cNvPr id="13" name="Ink 12">
                <a:extLst>
                  <a:ext uri="{FF2B5EF4-FFF2-40B4-BE49-F238E27FC236}">
                    <a16:creationId xmlns:a16="http://schemas.microsoft.com/office/drawing/2014/main" id="{014925CB-2DBF-8FDB-4A8E-231E55430251}"/>
                  </a:ext>
                </a:extLst>
              </p:cNvPr>
              <p:cNvPicPr/>
              <p:nvPr/>
            </p:nvPicPr>
            <p:blipFill>
              <a:blip r:embed="rId9"/>
              <a:stretch>
                <a:fillRect/>
              </a:stretch>
            </p:blipFill>
            <p:spPr>
              <a:xfrm>
                <a:off x="10109463" y="3454913"/>
                <a:ext cx="185562" cy="83322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BC1F87DB-6B59-71A2-5677-A80CCBC4A59C}"/>
                  </a:ext>
                </a:extLst>
              </p14:cNvPr>
              <p14:cNvContentPartPr/>
              <p14:nvPr/>
            </p14:nvContentPartPr>
            <p14:xfrm>
              <a:off x="9448800" y="2708081"/>
              <a:ext cx="839236" cy="319112"/>
            </p14:xfrm>
          </p:contentPart>
        </mc:Choice>
        <mc:Fallback xmlns="">
          <p:pic>
            <p:nvPicPr>
              <p:cNvPr id="14" name="Ink 13">
                <a:extLst>
                  <a:ext uri="{FF2B5EF4-FFF2-40B4-BE49-F238E27FC236}">
                    <a16:creationId xmlns:a16="http://schemas.microsoft.com/office/drawing/2014/main" id="{BC1F87DB-6B59-71A2-5677-A80CCBC4A59C}"/>
                  </a:ext>
                </a:extLst>
              </p:cNvPr>
              <p:cNvPicPr/>
              <p:nvPr/>
            </p:nvPicPr>
            <p:blipFill>
              <a:blip r:embed="rId11"/>
              <a:stretch>
                <a:fillRect/>
              </a:stretch>
            </p:blipFill>
            <p:spPr>
              <a:xfrm>
                <a:off x="9431166" y="2690093"/>
                <a:ext cx="874864" cy="35472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89D4D40B-7576-782D-1DC0-ED23EF53C738}"/>
                  </a:ext>
                </a:extLst>
              </p14:cNvPr>
              <p14:cNvContentPartPr/>
              <p14:nvPr/>
            </p14:nvContentPartPr>
            <p14:xfrm>
              <a:off x="9436682" y="2438400"/>
              <a:ext cx="208060" cy="282768"/>
            </p14:xfrm>
          </p:contentPart>
        </mc:Choice>
        <mc:Fallback xmlns="">
          <p:pic>
            <p:nvPicPr>
              <p:cNvPr id="15" name="Ink 14">
                <a:extLst>
                  <a:ext uri="{FF2B5EF4-FFF2-40B4-BE49-F238E27FC236}">
                    <a16:creationId xmlns:a16="http://schemas.microsoft.com/office/drawing/2014/main" id="{89D4D40B-7576-782D-1DC0-ED23EF53C738}"/>
                  </a:ext>
                </a:extLst>
              </p:cNvPr>
              <p:cNvPicPr/>
              <p:nvPr/>
            </p:nvPicPr>
            <p:blipFill>
              <a:blip r:embed="rId13"/>
              <a:stretch>
                <a:fillRect/>
              </a:stretch>
            </p:blipFill>
            <p:spPr>
              <a:xfrm>
                <a:off x="9418715" y="2420772"/>
                <a:ext cx="243635" cy="31838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4914C39A-6049-74DA-5BB7-8E39113DAC76}"/>
                  </a:ext>
                </a:extLst>
              </p14:cNvPr>
              <p14:cNvContentPartPr/>
              <p14:nvPr/>
            </p14:nvContentPartPr>
            <p14:xfrm>
              <a:off x="12866915" y="3537856"/>
              <a:ext cx="13607" cy="13607"/>
            </p14:xfrm>
          </p:contentPart>
        </mc:Choice>
        <mc:Fallback xmlns="">
          <p:pic>
            <p:nvPicPr>
              <p:cNvPr id="16" name="Ink 15">
                <a:extLst>
                  <a:ext uri="{FF2B5EF4-FFF2-40B4-BE49-F238E27FC236}">
                    <a16:creationId xmlns:a16="http://schemas.microsoft.com/office/drawing/2014/main" id="{4914C39A-6049-74DA-5BB7-8E39113DAC76}"/>
                  </a:ext>
                </a:extLst>
              </p:cNvPr>
              <p:cNvPicPr/>
              <p:nvPr/>
            </p:nvPicPr>
            <p:blipFill>
              <a:blip r:embed="rId15"/>
              <a:stretch>
                <a:fillRect/>
              </a:stretch>
            </p:blipFill>
            <p:spPr>
              <a:xfrm>
                <a:off x="12186565" y="2871113"/>
                <a:ext cx="1360700" cy="1360700"/>
              </a:xfrm>
              <a:prstGeom prst="rect">
                <a:avLst/>
              </a:prstGeom>
            </p:spPr>
          </p:pic>
        </mc:Fallback>
      </mc:AlternateContent>
    </p:spTree>
    <p:extLst>
      <p:ext uri="{BB962C8B-B14F-4D97-AF65-F5344CB8AC3E}">
        <p14:creationId xmlns:p14="http://schemas.microsoft.com/office/powerpoint/2010/main" val="21219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2EB7D-493A-10F1-8988-DB25B169335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9508AD-C4A8-3BEE-9CD5-094409879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2308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9F44-A64B-6207-D744-0757DF51344D}"/>
              </a:ext>
            </a:extLst>
          </p:cNvPr>
          <p:cNvSpPr>
            <a:spLocks noGrp="1"/>
          </p:cNvSpPr>
          <p:nvPr>
            <p:ph type="title"/>
          </p:nvPr>
        </p:nvSpPr>
        <p:spPr/>
        <p:txBody>
          <a:bodyPr/>
          <a:lstStyle/>
          <a:p>
            <a:r>
              <a:rPr lang="en-US" dirty="0">
                <a:latin typeface="Calibri"/>
                <a:cs typeface="Calibri"/>
              </a:rPr>
              <a:t>Another Interesting Observation</a:t>
            </a:r>
          </a:p>
        </p:txBody>
      </p:sp>
      <p:pic>
        <p:nvPicPr>
          <p:cNvPr id="6" name="Graphic 5" descr="Chess pieces outline">
            <a:extLst>
              <a:ext uri="{FF2B5EF4-FFF2-40B4-BE49-F238E27FC236}">
                <a16:creationId xmlns:a16="http://schemas.microsoft.com/office/drawing/2014/main" id="{5B42B9DE-3C31-056C-6D96-80CD94A59E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sp>
        <p:nvSpPr>
          <p:cNvPr id="7" name="TextBox 6">
            <a:extLst>
              <a:ext uri="{FF2B5EF4-FFF2-40B4-BE49-F238E27FC236}">
                <a16:creationId xmlns:a16="http://schemas.microsoft.com/office/drawing/2014/main" id="{4F7E33F3-F867-8216-B119-AB9E3CD0A726}"/>
              </a:ext>
            </a:extLst>
          </p:cNvPr>
          <p:cNvSpPr txBox="1"/>
          <p:nvPr/>
        </p:nvSpPr>
        <p:spPr>
          <a:xfrm>
            <a:off x="2911928" y="3864428"/>
            <a:ext cx="654231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Calibri"/>
                <a:cs typeface="Calibri"/>
              </a:rPr>
              <a:t>Every time we trained CNN the correct white, black and equal changed drastically however the overall accuracy remained not that much affected</a:t>
            </a:r>
          </a:p>
        </p:txBody>
      </p:sp>
    </p:spTree>
    <p:extLst>
      <p:ext uri="{BB962C8B-B14F-4D97-AF65-F5344CB8AC3E}">
        <p14:creationId xmlns:p14="http://schemas.microsoft.com/office/powerpoint/2010/main" val="161489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FC33B-A8A7-F0C3-895B-1FE2D4E23C71}"/>
              </a:ext>
            </a:extLst>
          </p:cNvPr>
          <p:cNvSpPr>
            <a:spLocks noGrp="1"/>
          </p:cNvSpPr>
          <p:nvPr>
            <p:ph type="title"/>
          </p:nvPr>
        </p:nvSpPr>
        <p:spPr>
          <a:xfrm>
            <a:off x="1143001" y="1181101"/>
            <a:ext cx="4953000" cy="2481974"/>
          </a:xfrm>
        </p:spPr>
        <p:txBody>
          <a:bodyPr vert="horz" lIns="91440" tIns="45720" rIns="91440" bIns="45720" rtlCol="0" anchor="t">
            <a:normAutofit/>
          </a:bodyPr>
          <a:lstStyle/>
          <a:p>
            <a:pPr algn="l">
              <a:lnSpc>
                <a:spcPct val="90000"/>
              </a:lnSpc>
            </a:pPr>
            <a:r>
              <a:rPr lang="en-US" sz="4100" cap="all" spc="300" dirty="0">
                <a:latin typeface="Calibri"/>
                <a:cs typeface="Calibri"/>
              </a:rPr>
              <a:t>Material Strength Based Approach</a:t>
            </a:r>
          </a:p>
        </p:txBody>
      </p:sp>
      <p:sp>
        <p:nvSpPr>
          <p:cNvPr id="18" name="Freeform: Shape 17">
            <a:extLst>
              <a:ext uri="{FF2B5EF4-FFF2-40B4-BE49-F238E27FC236}">
                <a16:creationId xmlns:a16="http://schemas.microsoft.com/office/drawing/2014/main" id="{02E0C409-730D-455F-AA8F-0646ABDB1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8973" y="0"/>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playing chess&#10;&#10;Description automatically generated">
            <a:extLst>
              <a:ext uri="{FF2B5EF4-FFF2-40B4-BE49-F238E27FC236}">
                <a16:creationId xmlns:a16="http://schemas.microsoft.com/office/drawing/2014/main" id="{82077865-01A7-116E-752F-DA7E4BFB1D19}"/>
              </a:ext>
            </a:extLst>
          </p:cNvPr>
          <p:cNvPicPr>
            <a:picLocks noChangeAspect="1"/>
          </p:cNvPicPr>
          <p:nvPr/>
        </p:nvPicPr>
        <p:blipFill>
          <a:blip r:embed="rId2">
            <a:extLst>
              <a:ext uri="{837473B0-CC2E-450A-ABE3-18F120FF3D39}">
                <a1611:picAttrSrcUrl xmlns:a1611="http://schemas.microsoft.com/office/drawing/2016/11/main" r:id="rId3"/>
              </a:ext>
            </a:extLst>
          </a:blip>
          <a:srcRect l="345" t="12191" r="-325" b="159"/>
          <a:stretch/>
        </p:blipFill>
        <p:spPr>
          <a:xfrm>
            <a:off x="6237981" y="10"/>
            <a:ext cx="5951066" cy="6854429"/>
          </a:xfrm>
          <a:custGeom>
            <a:avLst/>
            <a:gdLst/>
            <a:ahLst/>
            <a:cxnLst/>
            <a:rect l="l" t="t" r="r" b="b"/>
            <a:pathLst>
              <a:path w="9098732" h="6858000">
                <a:moveTo>
                  <a:pt x="6010592" y="0"/>
                </a:moveTo>
                <a:lnTo>
                  <a:pt x="8235629" y="4"/>
                </a:lnTo>
                <a:cubicBezTo>
                  <a:pt x="8235629" y="3"/>
                  <a:pt x="8235630" y="3"/>
                  <a:pt x="8235630" y="2"/>
                </a:cubicBezTo>
                <a:lnTo>
                  <a:pt x="9098732" y="0"/>
                </a:lnTo>
                <a:lnTo>
                  <a:pt x="9098732" y="6858000"/>
                </a:lnTo>
                <a:lnTo>
                  <a:pt x="0" y="6858000"/>
                </a:lnTo>
                <a:lnTo>
                  <a:pt x="6010589" y="4"/>
                </a:lnTo>
                <a:cubicBezTo>
                  <a:pt x="6010589" y="3"/>
                  <a:pt x="6010590" y="3"/>
                  <a:pt x="6010590" y="2"/>
                </a:cubicBezTo>
                <a:close/>
              </a:path>
            </a:pathLst>
          </a:custGeom>
        </p:spPr>
      </p:pic>
      <p:sp>
        <p:nvSpPr>
          <p:cNvPr id="7" name="TextBox 6">
            <a:extLst>
              <a:ext uri="{FF2B5EF4-FFF2-40B4-BE49-F238E27FC236}">
                <a16:creationId xmlns:a16="http://schemas.microsoft.com/office/drawing/2014/main" id="{F49B8579-7A86-A106-C152-F3B90E86AFB2}"/>
              </a:ext>
            </a:extLst>
          </p:cNvPr>
          <p:cNvSpPr txBox="1"/>
          <p:nvPr/>
        </p:nvSpPr>
        <p:spPr>
          <a:xfrm>
            <a:off x="10711544" y="5394862"/>
            <a:ext cx="2679356" cy="1465118"/>
          </a:xfrm>
          <a:prstGeom prst="rect">
            <a:avLst/>
          </a:prstGeom>
        </p:spPr>
        <p:txBody>
          <a:bodyPr vert="horz" lIns="91440" tIns="45720" rIns="91440" bIns="45720" rtlCol="0" anchor="b">
            <a:normAutofit/>
          </a:bodyPr>
          <a:lstStyle/>
          <a:p>
            <a:pPr>
              <a:spcBef>
                <a:spcPts val="1000"/>
              </a:spcBef>
            </a:pPr>
            <a:r>
              <a:rPr lang="en-US" dirty="0">
                <a:latin typeface="Calibri"/>
                <a:cs typeface="Calibri"/>
              </a:rPr>
              <a:t>Gary Kasparov</a:t>
            </a:r>
          </a:p>
        </p:txBody>
      </p:sp>
      <p:pic>
        <p:nvPicPr>
          <p:cNvPr id="10" name="Graphic 9" descr="Chess pieces outline">
            <a:extLst>
              <a:ext uri="{FF2B5EF4-FFF2-40B4-BE49-F238E27FC236}">
                <a16:creationId xmlns:a16="http://schemas.microsoft.com/office/drawing/2014/main" id="{92B09723-B241-A602-BE4D-8A950617D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2361" y="3434216"/>
            <a:ext cx="1080052" cy="1080052"/>
          </a:xfrm>
          <a:prstGeom prst="rect">
            <a:avLst/>
          </a:prstGeom>
        </p:spPr>
      </p:pic>
    </p:spTree>
    <p:extLst>
      <p:ext uri="{BB962C8B-B14F-4D97-AF65-F5344CB8AC3E}">
        <p14:creationId xmlns:p14="http://schemas.microsoft.com/office/powerpoint/2010/main" val="41001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79E3-C6DE-4BD8-06BE-AA5E1F4069E2}"/>
              </a:ext>
            </a:extLst>
          </p:cNvPr>
          <p:cNvSpPr>
            <a:spLocks noGrp="1"/>
          </p:cNvSpPr>
          <p:nvPr>
            <p:ph type="title"/>
          </p:nvPr>
        </p:nvSpPr>
        <p:spPr>
          <a:xfrm>
            <a:off x="9093543" y="4561"/>
            <a:ext cx="3685550" cy="1051501"/>
          </a:xfrm>
        </p:spPr>
        <p:txBody>
          <a:bodyPr/>
          <a:lstStyle/>
          <a:p>
            <a:r>
              <a:rPr lang="en-US" dirty="0">
                <a:latin typeface="Calibri"/>
                <a:cs typeface="Calibri"/>
              </a:rPr>
              <a:t>Intuition</a:t>
            </a:r>
          </a:p>
        </p:txBody>
      </p:sp>
      <p:pic>
        <p:nvPicPr>
          <p:cNvPr id="4" name="Graphic 3" descr="Chess pieces outline">
            <a:extLst>
              <a:ext uri="{FF2B5EF4-FFF2-40B4-BE49-F238E27FC236}">
                <a16:creationId xmlns:a16="http://schemas.microsoft.com/office/drawing/2014/main" id="{E4B61167-7D02-0FDE-87FF-29825D983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sp>
        <p:nvSpPr>
          <p:cNvPr id="5" name="TextBox 4">
            <a:extLst>
              <a:ext uri="{FF2B5EF4-FFF2-40B4-BE49-F238E27FC236}">
                <a16:creationId xmlns:a16="http://schemas.microsoft.com/office/drawing/2014/main" id="{FBCED9CA-2588-5D29-BC0D-C1D0FCBC44C1}"/>
              </a:ext>
            </a:extLst>
          </p:cNvPr>
          <p:cNvSpPr txBox="1"/>
          <p:nvPr/>
        </p:nvSpPr>
        <p:spPr>
          <a:xfrm>
            <a:off x="2307771" y="1719943"/>
            <a:ext cx="81860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Gary Kasparov once said, </a:t>
            </a:r>
            <a:r>
              <a:rPr lang="en-US" b="1" err="1">
                <a:latin typeface="Calibri"/>
                <a:ea typeface="+mn-lt"/>
                <a:cs typeface="+mn-lt"/>
              </a:rPr>
              <a:t>Материал</a:t>
            </a:r>
            <a:r>
              <a:rPr lang="en-US" b="1" dirty="0">
                <a:latin typeface="Calibri"/>
                <a:ea typeface="+mn-lt"/>
                <a:cs typeface="+mn-lt"/>
              </a:rPr>
              <a:t> </a:t>
            </a:r>
            <a:r>
              <a:rPr lang="en-US" b="1" err="1">
                <a:latin typeface="Calibri"/>
                <a:ea typeface="+mn-lt"/>
                <a:cs typeface="+mn-lt"/>
              </a:rPr>
              <a:t>обладает</a:t>
            </a:r>
            <a:r>
              <a:rPr lang="en-US" b="1" dirty="0">
                <a:latin typeface="Calibri"/>
                <a:ea typeface="+mn-lt"/>
                <a:cs typeface="+mn-lt"/>
              </a:rPr>
              <a:t> </a:t>
            </a:r>
            <a:r>
              <a:rPr lang="en-US" b="1" err="1">
                <a:latin typeface="Calibri"/>
                <a:ea typeface="+mn-lt"/>
                <a:cs typeface="+mn-lt"/>
              </a:rPr>
              <a:t>высокой</a:t>
            </a:r>
            <a:r>
              <a:rPr lang="en-US" b="1" dirty="0">
                <a:latin typeface="Calibri"/>
                <a:ea typeface="+mn-lt"/>
                <a:cs typeface="+mn-lt"/>
              </a:rPr>
              <a:t> </a:t>
            </a:r>
            <a:r>
              <a:rPr lang="en-US" b="1" err="1">
                <a:latin typeface="Calibri"/>
                <a:ea typeface="+mn-lt"/>
                <a:cs typeface="+mn-lt"/>
              </a:rPr>
              <a:t>прочностью</a:t>
            </a:r>
            <a:r>
              <a:rPr lang="en-US" b="1" dirty="0">
                <a:latin typeface="Calibri"/>
                <a:ea typeface="+mn-lt"/>
                <a:cs typeface="+mn-lt"/>
              </a:rPr>
              <a:t> </a:t>
            </a:r>
            <a:r>
              <a:rPr lang="en-US" dirty="0">
                <a:latin typeface="Calibri"/>
                <a:ea typeface="+mn-lt"/>
                <a:cs typeface="+mn-lt"/>
              </a:rPr>
              <a:t>which means </a:t>
            </a:r>
            <a:r>
              <a:rPr lang="en-US" b="1" dirty="0">
                <a:latin typeface="Calibri"/>
                <a:ea typeface="+mn-lt"/>
                <a:cs typeface="+mn-lt"/>
              </a:rPr>
              <a:t>material has great strength</a:t>
            </a:r>
            <a:endParaRPr lang="en-US" b="1">
              <a:latin typeface="Calibri"/>
              <a:cs typeface="Calibri"/>
            </a:endParaRPr>
          </a:p>
        </p:txBody>
      </p:sp>
      <p:sp>
        <p:nvSpPr>
          <p:cNvPr id="6" name="TextBox 5">
            <a:extLst>
              <a:ext uri="{FF2B5EF4-FFF2-40B4-BE49-F238E27FC236}">
                <a16:creationId xmlns:a16="http://schemas.microsoft.com/office/drawing/2014/main" id="{61517140-F9E0-D9EB-2BD2-4FF3D2742DC1}"/>
              </a:ext>
            </a:extLst>
          </p:cNvPr>
          <p:cNvSpPr txBox="1"/>
          <p:nvPr/>
        </p:nvSpPr>
        <p:spPr>
          <a:xfrm>
            <a:off x="2530928" y="2667000"/>
            <a:ext cx="70757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cs typeface="Calibri"/>
              </a:rPr>
              <a:t>Seeking Inspiration we developed a </a:t>
            </a:r>
            <a:r>
              <a:rPr lang="en-US" err="1">
                <a:latin typeface="Calibri"/>
                <a:cs typeface="Calibri"/>
              </a:rPr>
              <a:t>dataframe</a:t>
            </a:r>
            <a:r>
              <a:rPr lang="en-US" dirty="0">
                <a:latin typeface="Calibri"/>
                <a:cs typeface="Calibri"/>
              </a:rPr>
              <a:t>, with 12 columns each having the name of the pieces of chess (6 for each color) </a:t>
            </a:r>
            <a:endParaRPr lang="en-US"/>
          </a:p>
          <a:p>
            <a:pPr marL="285750" indent="-285750">
              <a:buFont typeface="Arial"/>
              <a:buChar char="•"/>
            </a:pPr>
            <a:endParaRPr lang="en-US" dirty="0">
              <a:latin typeface="Calibri"/>
              <a:cs typeface="Calibri"/>
            </a:endParaRPr>
          </a:p>
          <a:p>
            <a:pPr marL="285750" indent="-285750">
              <a:buFont typeface="Arial"/>
              <a:buChar char="•"/>
            </a:pPr>
            <a:r>
              <a:rPr lang="en-US" dirty="0">
                <a:latin typeface="Calibri"/>
                <a:cs typeface="Calibri"/>
              </a:rPr>
              <a:t>Ran over the FEN encodings and for each board calculated the count of the chess pieces and added the row to the </a:t>
            </a:r>
            <a:r>
              <a:rPr lang="en-US" err="1">
                <a:latin typeface="Calibri"/>
                <a:cs typeface="Calibri"/>
              </a:rPr>
              <a:t>dataframe</a:t>
            </a:r>
            <a:endParaRPr lang="en-US">
              <a:latin typeface="Calibri"/>
              <a:cs typeface="Calibri"/>
            </a:endParaRPr>
          </a:p>
          <a:p>
            <a:pPr marL="285750" indent="-285750">
              <a:buFont typeface="Arial"/>
              <a:buChar char="•"/>
            </a:pPr>
            <a:endParaRPr lang="en-US" dirty="0">
              <a:latin typeface="Calibri"/>
              <a:cs typeface="Calibri"/>
            </a:endParaRPr>
          </a:p>
          <a:p>
            <a:pPr marL="285750" indent="-285750">
              <a:buFont typeface="Arial"/>
              <a:buChar char="•"/>
            </a:pPr>
            <a:r>
              <a:rPr lang="en-US" dirty="0">
                <a:latin typeface="Calibri"/>
                <a:cs typeface="Calibri"/>
              </a:rPr>
              <a:t>Ran multiple machine learning models to classify the given data into one of three classes (white, black, equal)</a:t>
            </a:r>
          </a:p>
        </p:txBody>
      </p:sp>
      <p:pic>
        <p:nvPicPr>
          <p:cNvPr id="7" name="Picture 6" descr="A red and yellow emblem with two eagles and a horse&#10;&#10;Description automatically generated">
            <a:extLst>
              <a:ext uri="{FF2B5EF4-FFF2-40B4-BE49-F238E27FC236}">
                <a16:creationId xmlns:a16="http://schemas.microsoft.com/office/drawing/2014/main" id="{7C5A3F01-678F-37B2-82C9-5A3BFD0C6D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758147" y="846365"/>
            <a:ext cx="728663" cy="925286"/>
          </a:xfrm>
          <a:prstGeom prst="rect">
            <a:avLst/>
          </a:prstGeom>
        </p:spPr>
      </p:pic>
    </p:spTree>
    <p:extLst>
      <p:ext uri="{BB962C8B-B14F-4D97-AF65-F5344CB8AC3E}">
        <p14:creationId xmlns:p14="http://schemas.microsoft.com/office/powerpoint/2010/main" val="188196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198A4-DB36-ADB3-21F9-D49DB63083C4}"/>
              </a:ext>
            </a:extLst>
          </p:cNvPr>
          <p:cNvSpPr>
            <a:spLocks noGrp="1"/>
          </p:cNvSpPr>
          <p:nvPr>
            <p:ph type="title"/>
          </p:nvPr>
        </p:nvSpPr>
        <p:spPr>
          <a:xfrm>
            <a:off x="2451786" y="-922196"/>
            <a:ext cx="8175171" cy="4212771"/>
          </a:xfrm>
        </p:spPr>
        <p:txBody>
          <a:bodyPr/>
          <a:lstStyle/>
          <a:p>
            <a:r>
              <a:rPr lang="en-US" dirty="0"/>
              <a:t>Glimpse of dataset generated</a:t>
            </a:r>
          </a:p>
        </p:txBody>
      </p:sp>
      <p:pic>
        <p:nvPicPr>
          <p:cNvPr id="4" name="Graphic 3" descr="Chess pieces outline">
            <a:extLst>
              <a:ext uri="{FF2B5EF4-FFF2-40B4-BE49-F238E27FC236}">
                <a16:creationId xmlns:a16="http://schemas.microsoft.com/office/drawing/2014/main" id="{5D334CC1-5A35-2623-496D-C4D35D1C83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D2DE9EA-65D6-A51B-087C-40400920D2CE}"/>
              </a:ext>
            </a:extLst>
          </p:cNvPr>
          <p:cNvPicPr>
            <a:picLocks noChangeAspect="1"/>
          </p:cNvPicPr>
          <p:nvPr/>
        </p:nvPicPr>
        <p:blipFill>
          <a:blip r:embed="rId4"/>
          <a:srcRect r="16969" b="-413"/>
          <a:stretch/>
        </p:blipFill>
        <p:spPr>
          <a:xfrm>
            <a:off x="990600" y="2407764"/>
            <a:ext cx="9818920" cy="3076644"/>
          </a:xfrm>
          <a:prstGeom prst="rect">
            <a:avLst/>
          </a:prstGeom>
        </p:spPr>
      </p:pic>
    </p:spTree>
    <p:extLst>
      <p:ext uri="{BB962C8B-B14F-4D97-AF65-F5344CB8AC3E}">
        <p14:creationId xmlns:p14="http://schemas.microsoft.com/office/powerpoint/2010/main" val="369669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B1B0-1B07-417C-5F02-CBEFF36F1106}"/>
              </a:ext>
            </a:extLst>
          </p:cNvPr>
          <p:cNvSpPr>
            <a:spLocks noGrp="1"/>
          </p:cNvSpPr>
          <p:nvPr>
            <p:ph type="title"/>
          </p:nvPr>
        </p:nvSpPr>
        <p:spPr>
          <a:xfrm>
            <a:off x="8269759" y="-397034"/>
            <a:ext cx="4437253" cy="2101826"/>
          </a:xfrm>
        </p:spPr>
        <p:txBody>
          <a:bodyPr/>
          <a:lstStyle/>
          <a:p>
            <a:r>
              <a:rPr lang="en-US" dirty="0">
                <a:latin typeface="Calibri"/>
                <a:cs typeface="Calibri"/>
              </a:rPr>
              <a:t>Models Tried</a:t>
            </a:r>
          </a:p>
        </p:txBody>
      </p:sp>
      <p:pic>
        <p:nvPicPr>
          <p:cNvPr id="4" name="Graphic 3" descr="Chess pieces outline">
            <a:extLst>
              <a:ext uri="{FF2B5EF4-FFF2-40B4-BE49-F238E27FC236}">
                <a16:creationId xmlns:a16="http://schemas.microsoft.com/office/drawing/2014/main" id="{FCF08B0F-CA01-7991-0061-9AA4B6E835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sp>
        <p:nvSpPr>
          <p:cNvPr id="5" name="TextBox 4">
            <a:extLst>
              <a:ext uri="{FF2B5EF4-FFF2-40B4-BE49-F238E27FC236}">
                <a16:creationId xmlns:a16="http://schemas.microsoft.com/office/drawing/2014/main" id="{86FC0BCA-C960-4C33-FC69-16FB205C163B}"/>
              </a:ext>
            </a:extLst>
          </p:cNvPr>
          <p:cNvSpPr txBox="1"/>
          <p:nvPr/>
        </p:nvSpPr>
        <p:spPr>
          <a:xfrm>
            <a:off x="2002970" y="2411185"/>
            <a:ext cx="820238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AutoNum type="arabicPeriod"/>
            </a:pPr>
            <a:r>
              <a:rPr lang="en-US" err="1">
                <a:latin typeface="Calibri"/>
                <a:cs typeface="Calibri"/>
              </a:rPr>
              <a:t>LightGBM</a:t>
            </a:r>
            <a:endParaRPr lang="en-US">
              <a:latin typeface="Calibri"/>
              <a:cs typeface="Calibri"/>
            </a:endParaRPr>
          </a:p>
          <a:p>
            <a:pPr marL="342900" indent="-342900">
              <a:buAutoNum type="arabicPeriod"/>
            </a:pPr>
            <a:r>
              <a:rPr lang="en-US" dirty="0">
                <a:latin typeface="Calibri"/>
                <a:cs typeface="Calibri"/>
              </a:rPr>
              <a:t>SVM</a:t>
            </a:r>
          </a:p>
          <a:p>
            <a:pPr marL="342900" indent="-342900">
              <a:buAutoNum type="arabicPeriod"/>
            </a:pPr>
            <a:r>
              <a:rPr lang="en-US" dirty="0">
                <a:latin typeface="Calibri"/>
                <a:cs typeface="Calibri"/>
              </a:rPr>
              <a:t>Random Forest</a:t>
            </a:r>
          </a:p>
          <a:p>
            <a:pPr marL="342900" indent="-342900">
              <a:buAutoNum type="arabicPeriod"/>
            </a:pPr>
            <a:r>
              <a:rPr lang="en-US" dirty="0">
                <a:latin typeface="Calibri"/>
                <a:cs typeface="Calibri"/>
              </a:rPr>
              <a:t>Linear Regression</a:t>
            </a:r>
          </a:p>
          <a:p>
            <a:pPr marL="342900" indent="-342900">
              <a:buAutoNum type="arabicPeriod"/>
            </a:pPr>
            <a:r>
              <a:rPr lang="en-US" err="1">
                <a:latin typeface="Calibri"/>
                <a:cs typeface="Calibri"/>
              </a:rPr>
              <a:t>Catboost</a:t>
            </a:r>
            <a:endParaRPr lang="en-US">
              <a:latin typeface="Calibri"/>
              <a:cs typeface="Calibri"/>
            </a:endParaRPr>
          </a:p>
          <a:p>
            <a:pPr marL="342900" indent="-342900">
              <a:buAutoNum type="arabicPeriod"/>
            </a:pPr>
            <a:r>
              <a:rPr lang="en-US" err="1">
                <a:latin typeface="Calibri"/>
                <a:cs typeface="Calibri"/>
              </a:rPr>
              <a:t>XGBoost</a:t>
            </a:r>
            <a:endParaRPr lang="en-US" dirty="0" err="1">
              <a:latin typeface="Calibri"/>
              <a:cs typeface="Calibri"/>
            </a:endParaRPr>
          </a:p>
          <a:p>
            <a:pPr marL="342900" indent="-342900">
              <a:buAutoNum type="arabicPeriod"/>
            </a:pPr>
            <a:r>
              <a:rPr lang="en-US" dirty="0">
                <a:latin typeface="Calibri"/>
                <a:cs typeface="Calibri"/>
              </a:rPr>
              <a:t>Logistic Regression</a:t>
            </a:r>
          </a:p>
        </p:txBody>
      </p:sp>
      <p:sp>
        <p:nvSpPr>
          <p:cNvPr id="6" name="TextBox 5">
            <a:extLst>
              <a:ext uri="{FF2B5EF4-FFF2-40B4-BE49-F238E27FC236}">
                <a16:creationId xmlns:a16="http://schemas.microsoft.com/office/drawing/2014/main" id="{7D4B92C5-F903-09C9-0913-2C9ED6C64400}"/>
              </a:ext>
            </a:extLst>
          </p:cNvPr>
          <p:cNvSpPr txBox="1"/>
          <p:nvPr/>
        </p:nvSpPr>
        <p:spPr>
          <a:xfrm>
            <a:off x="5608864" y="2141763"/>
            <a:ext cx="282756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latin typeface="Calibri"/>
                <a:cs typeface="Calibri"/>
              </a:rPr>
              <a:t>Additionally used </a:t>
            </a:r>
            <a:r>
              <a:rPr lang="en-US" err="1">
                <a:latin typeface="Calibri"/>
                <a:cs typeface="Calibri"/>
              </a:rPr>
              <a:t>GridSearchCV</a:t>
            </a:r>
            <a:r>
              <a:rPr lang="en-US" dirty="0">
                <a:latin typeface="Calibri"/>
                <a:cs typeface="Calibri"/>
              </a:rPr>
              <a:t> to tune hyperparameters</a:t>
            </a:r>
            <a:endParaRPr lang="en-US">
              <a:latin typeface="Walbaum Display"/>
              <a:cs typeface="Calibri"/>
            </a:endParaRPr>
          </a:p>
          <a:p>
            <a:pPr marL="342900" indent="-342900">
              <a:buAutoNum type="arabicPeriod"/>
            </a:pPr>
            <a:endParaRPr lang="en-US" dirty="0">
              <a:latin typeface="Calibri"/>
              <a:cs typeface="Calibri"/>
            </a:endParaRPr>
          </a:p>
          <a:p>
            <a:pPr marL="342900" indent="-342900">
              <a:buAutoNum type="arabicPeriod"/>
            </a:pPr>
            <a:r>
              <a:rPr lang="en-US" dirty="0">
                <a:latin typeface="Calibri"/>
                <a:cs typeface="Calibri"/>
              </a:rPr>
              <a:t>One hot encoding style column count expansion used to increase the number of features in dataset</a:t>
            </a:r>
          </a:p>
        </p:txBody>
      </p:sp>
    </p:spTree>
    <p:extLst>
      <p:ext uri="{BB962C8B-B14F-4D97-AF65-F5344CB8AC3E}">
        <p14:creationId xmlns:p14="http://schemas.microsoft.com/office/powerpoint/2010/main" val="121031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FEF1-B222-7B51-8938-BC047E820D13}"/>
              </a:ext>
            </a:extLst>
          </p:cNvPr>
          <p:cNvSpPr>
            <a:spLocks noGrp="1"/>
          </p:cNvSpPr>
          <p:nvPr>
            <p:ph type="title"/>
          </p:nvPr>
        </p:nvSpPr>
        <p:spPr>
          <a:xfrm>
            <a:off x="7960840" y="-520601"/>
            <a:ext cx="5374307" cy="2575501"/>
          </a:xfrm>
        </p:spPr>
        <p:txBody>
          <a:bodyPr/>
          <a:lstStyle/>
          <a:p>
            <a:r>
              <a:rPr lang="en-US" dirty="0">
                <a:latin typeface="Calibri"/>
                <a:cs typeface="Calibri"/>
              </a:rPr>
              <a:t>Outcome</a:t>
            </a:r>
          </a:p>
        </p:txBody>
      </p:sp>
      <p:pic>
        <p:nvPicPr>
          <p:cNvPr id="4" name="Graphic 3" descr="Chess pieces outline">
            <a:extLst>
              <a:ext uri="{FF2B5EF4-FFF2-40B4-BE49-F238E27FC236}">
                <a16:creationId xmlns:a16="http://schemas.microsoft.com/office/drawing/2014/main" id="{0FD18BC4-0593-04D5-3464-11572879FB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sp>
        <p:nvSpPr>
          <p:cNvPr id="5" name="TextBox 4">
            <a:extLst>
              <a:ext uri="{FF2B5EF4-FFF2-40B4-BE49-F238E27FC236}">
                <a16:creationId xmlns:a16="http://schemas.microsoft.com/office/drawing/2014/main" id="{A854AB32-4B29-EA44-3AC5-73774F2BDE51}"/>
              </a:ext>
            </a:extLst>
          </p:cNvPr>
          <p:cNvSpPr txBox="1"/>
          <p:nvPr/>
        </p:nvSpPr>
        <p:spPr>
          <a:xfrm>
            <a:off x="2027464" y="1918607"/>
            <a:ext cx="575582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latin typeface="Calibri"/>
                <a:cs typeface="Calibri"/>
              </a:rPr>
              <a:t>Achieved a validation accuracy of 70.1% using lightgbm model with 12 features </a:t>
            </a:r>
          </a:p>
          <a:p>
            <a:pPr marL="342900" indent="-342900">
              <a:buAutoNum type="arabicPeriod"/>
            </a:pPr>
            <a:endParaRPr lang="en-US" dirty="0">
              <a:latin typeface="Calibri"/>
              <a:cs typeface="Calibri"/>
            </a:endParaRPr>
          </a:p>
          <a:p>
            <a:pPr marL="342900" indent="-342900">
              <a:buAutoNum type="arabicPeriod"/>
            </a:pPr>
            <a:r>
              <a:rPr lang="en-US" dirty="0">
                <a:latin typeface="Calibri"/>
                <a:cs typeface="Calibri"/>
              </a:rPr>
              <a:t>Using this method only, we achieved our best Kaggle score of 69.45% (69.77% being overall best)</a:t>
            </a:r>
          </a:p>
        </p:txBody>
      </p:sp>
      <p:pic>
        <p:nvPicPr>
          <p:cNvPr id="6" name="Picture 5" descr="A black rectangular object with white lines&#10;&#10;Description automatically generated">
            <a:extLst>
              <a:ext uri="{FF2B5EF4-FFF2-40B4-BE49-F238E27FC236}">
                <a16:creationId xmlns:a16="http://schemas.microsoft.com/office/drawing/2014/main" id="{CA49903A-9446-8FEF-03E1-BE9E24B97BC3}"/>
              </a:ext>
            </a:extLst>
          </p:cNvPr>
          <p:cNvPicPr>
            <a:picLocks noChangeAspect="1"/>
          </p:cNvPicPr>
          <p:nvPr/>
        </p:nvPicPr>
        <p:blipFill>
          <a:blip r:embed="rId4"/>
          <a:stretch>
            <a:fillRect/>
          </a:stretch>
        </p:blipFill>
        <p:spPr>
          <a:xfrm>
            <a:off x="0" y="4306993"/>
            <a:ext cx="12192000" cy="2554755"/>
          </a:xfrm>
          <a:prstGeom prst="rect">
            <a:avLst/>
          </a:prstGeom>
        </p:spPr>
      </p:pic>
      <p:pic>
        <p:nvPicPr>
          <p:cNvPr id="7" name="Picture 6" descr="A person wearing a blue hat and gloves&#10;&#10;Description automatically generated">
            <a:extLst>
              <a:ext uri="{FF2B5EF4-FFF2-40B4-BE49-F238E27FC236}">
                <a16:creationId xmlns:a16="http://schemas.microsoft.com/office/drawing/2014/main" id="{7314E2B5-EE52-E939-2B16-7B6F3724016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759213" y="5339442"/>
            <a:ext cx="1217858" cy="1317172"/>
          </a:xfrm>
          <a:prstGeom prst="rect">
            <a:avLst/>
          </a:prstGeom>
        </p:spPr>
      </p:pic>
    </p:spTree>
    <p:extLst>
      <p:ext uri="{BB962C8B-B14F-4D97-AF65-F5344CB8AC3E}">
        <p14:creationId xmlns:p14="http://schemas.microsoft.com/office/powerpoint/2010/main" val="33234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55"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CEC3E-A1AE-DFED-1EB3-E0C1227B158A}"/>
              </a:ext>
            </a:extLst>
          </p:cNvPr>
          <p:cNvSpPr>
            <a:spLocks noGrp="1"/>
          </p:cNvSpPr>
          <p:nvPr>
            <p:ph type="title"/>
          </p:nvPr>
        </p:nvSpPr>
        <p:spPr>
          <a:xfrm>
            <a:off x="2317922" y="-1426763"/>
            <a:ext cx="10162549" cy="4212771"/>
          </a:xfrm>
        </p:spPr>
        <p:txBody>
          <a:bodyPr/>
          <a:lstStyle/>
          <a:p>
            <a:r>
              <a:rPr lang="en-US" dirty="0">
                <a:latin typeface="Calibri"/>
                <a:cs typeface="Calibri"/>
              </a:rPr>
              <a:t>Some other ways we tried but it didn't work</a:t>
            </a:r>
          </a:p>
        </p:txBody>
      </p:sp>
      <p:pic>
        <p:nvPicPr>
          <p:cNvPr id="4" name="Graphic 3" descr="Chess pieces outline">
            <a:extLst>
              <a:ext uri="{FF2B5EF4-FFF2-40B4-BE49-F238E27FC236}">
                <a16:creationId xmlns:a16="http://schemas.microsoft.com/office/drawing/2014/main" id="{CB838941-22CE-FAD7-F8F8-4449CF34F2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sp>
        <p:nvSpPr>
          <p:cNvPr id="5" name="TextBox 4">
            <a:extLst>
              <a:ext uri="{FF2B5EF4-FFF2-40B4-BE49-F238E27FC236}">
                <a16:creationId xmlns:a16="http://schemas.microsoft.com/office/drawing/2014/main" id="{41702A76-30E1-66C4-81D5-35B0339F46A3}"/>
              </a:ext>
            </a:extLst>
          </p:cNvPr>
          <p:cNvSpPr txBox="1"/>
          <p:nvPr/>
        </p:nvSpPr>
        <p:spPr>
          <a:xfrm>
            <a:off x="1962150" y="2041072"/>
            <a:ext cx="82758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latin typeface="Calibri"/>
                <a:cs typeface="Calibri"/>
              </a:rPr>
              <a:t>Inception Module</a:t>
            </a:r>
            <a:endParaRPr lang="en-US" dirty="0"/>
          </a:p>
          <a:p>
            <a:pPr marL="342900" indent="-342900">
              <a:buAutoNum type="arabicPeriod"/>
            </a:pPr>
            <a:r>
              <a:rPr lang="en-US" dirty="0">
                <a:latin typeface="Calibri"/>
                <a:cs typeface="Calibri"/>
              </a:rPr>
              <a:t>Complex CNN Architectures</a:t>
            </a:r>
          </a:p>
          <a:p>
            <a:pPr marL="342900" indent="-342900">
              <a:buAutoNum type="arabicPeriod"/>
            </a:pPr>
            <a:r>
              <a:rPr lang="en-US" dirty="0">
                <a:latin typeface="Calibri"/>
                <a:cs typeface="Calibri"/>
              </a:rPr>
              <a:t>Using predicted probabilities of the CNN Model as features in the ML Based approach</a:t>
            </a:r>
          </a:p>
        </p:txBody>
      </p:sp>
      <p:sp>
        <p:nvSpPr>
          <p:cNvPr id="6" name="TextBox 5">
            <a:extLst>
              <a:ext uri="{FF2B5EF4-FFF2-40B4-BE49-F238E27FC236}">
                <a16:creationId xmlns:a16="http://schemas.microsoft.com/office/drawing/2014/main" id="{6EF689DE-4AB7-C938-0F5E-FBE3890BEA91}"/>
              </a:ext>
            </a:extLst>
          </p:cNvPr>
          <p:cNvSpPr txBox="1"/>
          <p:nvPr/>
        </p:nvSpPr>
        <p:spPr>
          <a:xfrm>
            <a:off x="1959428" y="3780064"/>
            <a:ext cx="88010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cs typeface="Calibri"/>
              </a:rPr>
              <a:t>Inception Module -&gt; Overfitting</a:t>
            </a:r>
          </a:p>
          <a:p>
            <a:r>
              <a:rPr lang="en-US" dirty="0">
                <a:latin typeface="Calibri"/>
                <a:cs typeface="Calibri"/>
              </a:rPr>
              <a:t>Complex CNN Architectures -&gt; Overkill </a:t>
            </a:r>
          </a:p>
          <a:p>
            <a:r>
              <a:rPr lang="en-US" dirty="0">
                <a:latin typeface="Calibri"/>
                <a:cs typeface="Calibri"/>
              </a:rPr>
              <a:t>Predicted Probabilities -&gt; Didn't improve accuracy and nor did it decrease it much</a:t>
            </a:r>
          </a:p>
        </p:txBody>
      </p:sp>
    </p:spTree>
    <p:extLst>
      <p:ext uri="{BB962C8B-B14F-4D97-AF65-F5344CB8AC3E}">
        <p14:creationId xmlns:p14="http://schemas.microsoft.com/office/powerpoint/2010/main" val="3364765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177A-AF47-6544-D3C5-45A24FB081AC}"/>
              </a:ext>
            </a:extLst>
          </p:cNvPr>
          <p:cNvSpPr>
            <a:spLocks noGrp="1"/>
          </p:cNvSpPr>
          <p:nvPr>
            <p:ph type="title"/>
          </p:nvPr>
        </p:nvSpPr>
        <p:spPr>
          <a:xfrm>
            <a:off x="5571868" y="-1262007"/>
            <a:ext cx="8175171" cy="4212771"/>
          </a:xfrm>
        </p:spPr>
        <p:txBody>
          <a:bodyPr/>
          <a:lstStyle/>
          <a:p>
            <a:r>
              <a:rPr lang="en-US" dirty="0">
                <a:latin typeface="Calibri"/>
                <a:cs typeface="Calibri"/>
              </a:rPr>
              <a:t>Inception Module</a:t>
            </a:r>
          </a:p>
        </p:txBody>
      </p:sp>
      <p:pic>
        <p:nvPicPr>
          <p:cNvPr id="4" name="Graphic 3" descr="Chess pieces outline">
            <a:extLst>
              <a:ext uri="{FF2B5EF4-FFF2-40B4-BE49-F238E27FC236}">
                <a16:creationId xmlns:a16="http://schemas.microsoft.com/office/drawing/2014/main" id="{7DD19B0E-4515-25C2-CCD6-C60EC43266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pic>
        <p:nvPicPr>
          <p:cNvPr id="5" name="Picture 4" descr="A diagram of a diagram&#10;&#10;Description automatically generated">
            <a:extLst>
              <a:ext uri="{FF2B5EF4-FFF2-40B4-BE49-F238E27FC236}">
                <a16:creationId xmlns:a16="http://schemas.microsoft.com/office/drawing/2014/main" id="{554B40AE-1224-1B67-DE08-7F21C8FF6726}"/>
              </a:ext>
            </a:extLst>
          </p:cNvPr>
          <p:cNvPicPr>
            <a:picLocks noChangeAspect="1"/>
          </p:cNvPicPr>
          <p:nvPr/>
        </p:nvPicPr>
        <p:blipFill>
          <a:blip r:embed="rId4"/>
          <a:stretch>
            <a:fillRect/>
          </a:stretch>
        </p:blipFill>
        <p:spPr>
          <a:xfrm>
            <a:off x="1326697" y="1957388"/>
            <a:ext cx="4400550" cy="3552825"/>
          </a:xfrm>
          <a:prstGeom prst="rect">
            <a:avLst/>
          </a:prstGeom>
        </p:spPr>
      </p:pic>
      <p:pic>
        <p:nvPicPr>
          <p:cNvPr id="6" name="Picture 5" descr="A close up of a paper&#10;&#10;Description automatically generated">
            <a:extLst>
              <a:ext uri="{FF2B5EF4-FFF2-40B4-BE49-F238E27FC236}">
                <a16:creationId xmlns:a16="http://schemas.microsoft.com/office/drawing/2014/main" id="{D8B40EE4-9879-279E-97FD-303E16AE6937}"/>
              </a:ext>
            </a:extLst>
          </p:cNvPr>
          <p:cNvPicPr>
            <a:picLocks noChangeAspect="1"/>
          </p:cNvPicPr>
          <p:nvPr/>
        </p:nvPicPr>
        <p:blipFill>
          <a:blip r:embed="rId5"/>
          <a:stretch>
            <a:fillRect/>
          </a:stretch>
        </p:blipFill>
        <p:spPr>
          <a:xfrm>
            <a:off x="6325960" y="2509156"/>
            <a:ext cx="5287736" cy="2449286"/>
          </a:xfrm>
          <a:prstGeom prst="rect">
            <a:avLst/>
          </a:prstGeom>
        </p:spPr>
      </p:pic>
    </p:spTree>
    <p:extLst>
      <p:ext uri="{BB962C8B-B14F-4D97-AF65-F5344CB8AC3E}">
        <p14:creationId xmlns:p14="http://schemas.microsoft.com/office/powerpoint/2010/main" val="354504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1530-3D05-C729-9933-73D91F942672}"/>
              </a:ext>
            </a:extLst>
          </p:cNvPr>
          <p:cNvSpPr>
            <a:spLocks noGrp="1"/>
          </p:cNvSpPr>
          <p:nvPr>
            <p:ph type="title"/>
          </p:nvPr>
        </p:nvSpPr>
        <p:spPr>
          <a:xfrm>
            <a:off x="6282381" y="-1385574"/>
            <a:ext cx="8175171" cy="4212771"/>
          </a:xfrm>
        </p:spPr>
        <p:txBody>
          <a:bodyPr/>
          <a:lstStyle/>
          <a:p>
            <a:r>
              <a:rPr lang="en-US" dirty="0"/>
              <a:t>Work Ahead</a:t>
            </a:r>
          </a:p>
        </p:txBody>
      </p:sp>
      <p:pic>
        <p:nvPicPr>
          <p:cNvPr id="4" name="Graphic 3" descr="Chess pieces outline">
            <a:extLst>
              <a:ext uri="{FF2B5EF4-FFF2-40B4-BE49-F238E27FC236}">
                <a16:creationId xmlns:a16="http://schemas.microsoft.com/office/drawing/2014/main" id="{80FE5A02-E6F5-A410-31F5-B449B70115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418" y="299130"/>
            <a:ext cx="1080052" cy="1080052"/>
          </a:xfrm>
          <a:prstGeom prst="rect">
            <a:avLst/>
          </a:prstGeom>
        </p:spPr>
      </p:pic>
      <p:sp>
        <p:nvSpPr>
          <p:cNvPr id="5" name="TextBox 4">
            <a:extLst>
              <a:ext uri="{FF2B5EF4-FFF2-40B4-BE49-F238E27FC236}">
                <a16:creationId xmlns:a16="http://schemas.microsoft.com/office/drawing/2014/main" id="{311C3DC2-D688-4507-145A-EE8DDF4C09AA}"/>
              </a:ext>
            </a:extLst>
          </p:cNvPr>
          <p:cNvSpPr txBox="1"/>
          <p:nvPr/>
        </p:nvSpPr>
        <p:spPr>
          <a:xfrm>
            <a:off x="794657" y="2383971"/>
            <a:ext cx="581025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dirty="0">
                <a:latin typeface="Calibri"/>
                <a:cs typeface="Calibri"/>
              </a:rPr>
              <a:t>Leveraging Positional Encodings generated by Vision Transformer to enhance the accuracy</a:t>
            </a:r>
          </a:p>
          <a:p>
            <a:pPr marL="342900" indent="-342900">
              <a:buAutoNum type="arabicPeriod"/>
            </a:pPr>
            <a:endParaRPr lang="en-US" sz="2400" dirty="0">
              <a:latin typeface="Calibri"/>
              <a:cs typeface="Calibri"/>
            </a:endParaRPr>
          </a:p>
          <a:p>
            <a:pPr marL="342900" indent="-342900">
              <a:buAutoNum type="arabicPeriod"/>
            </a:pPr>
            <a:r>
              <a:rPr lang="en-US" sz="2400" dirty="0">
                <a:latin typeface="Calibri"/>
                <a:cs typeface="Calibri"/>
              </a:rPr>
              <a:t>Including other features into the dataset for ML based approach like: King Safety Score, Piece Mobility etc.</a:t>
            </a:r>
          </a:p>
        </p:txBody>
      </p:sp>
      <p:pic>
        <p:nvPicPr>
          <p:cNvPr id="6" name="Picture 5" descr="A chess board with chess pieces&#10;&#10;Description automatically generated">
            <a:extLst>
              <a:ext uri="{FF2B5EF4-FFF2-40B4-BE49-F238E27FC236}">
                <a16:creationId xmlns:a16="http://schemas.microsoft.com/office/drawing/2014/main" id="{50842B42-74C4-44A7-B576-0ED8FDF627F4}"/>
              </a:ext>
            </a:extLst>
          </p:cNvPr>
          <p:cNvPicPr>
            <a:picLocks noChangeAspect="1"/>
          </p:cNvPicPr>
          <p:nvPr/>
        </p:nvPicPr>
        <p:blipFill>
          <a:blip r:embed="rId4"/>
          <a:stretch>
            <a:fillRect/>
          </a:stretch>
        </p:blipFill>
        <p:spPr>
          <a:xfrm>
            <a:off x="7206343" y="1834242"/>
            <a:ext cx="3429000" cy="3429000"/>
          </a:xfrm>
          <a:prstGeom prst="rect">
            <a:avLst/>
          </a:prstGeom>
        </p:spPr>
      </p:pic>
    </p:spTree>
    <p:extLst>
      <p:ext uri="{BB962C8B-B14F-4D97-AF65-F5344CB8AC3E}">
        <p14:creationId xmlns:p14="http://schemas.microsoft.com/office/powerpoint/2010/main" val="6469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gradient twist&#10;&#10;Description automatically generated">
            <a:extLst>
              <a:ext uri="{FF2B5EF4-FFF2-40B4-BE49-F238E27FC236}">
                <a16:creationId xmlns:a16="http://schemas.microsoft.com/office/drawing/2014/main" id="{68AACA43-7CE7-35E6-C3AC-63C861A26272}"/>
              </a:ext>
            </a:extLst>
          </p:cNvPr>
          <p:cNvPicPr>
            <a:picLocks noChangeAspect="1"/>
          </p:cNvPicPr>
          <p:nvPr/>
        </p:nvPicPr>
        <p:blipFill>
          <a:blip r:embed="rId2"/>
          <a:srcRect r="-251" b="24561"/>
          <a:stretch/>
        </p:blipFill>
        <p:spPr>
          <a:xfrm>
            <a:off x="3875207" y="2515509"/>
            <a:ext cx="4125115" cy="3104148"/>
          </a:xfrm>
          <a:prstGeom prst="rect">
            <a:avLst/>
          </a:prstGeom>
        </p:spPr>
      </p:pic>
      <p:sp>
        <p:nvSpPr>
          <p:cNvPr id="2" name="Title 1">
            <a:extLst>
              <a:ext uri="{FF2B5EF4-FFF2-40B4-BE49-F238E27FC236}">
                <a16:creationId xmlns:a16="http://schemas.microsoft.com/office/drawing/2014/main" id="{6BE0067C-73DF-97CB-EB34-2BB58748F7B8}"/>
              </a:ext>
            </a:extLst>
          </p:cNvPr>
          <p:cNvSpPr>
            <a:spLocks noGrp="1"/>
          </p:cNvSpPr>
          <p:nvPr>
            <p:ph type="title"/>
          </p:nvPr>
        </p:nvSpPr>
        <p:spPr>
          <a:xfrm>
            <a:off x="1854543" y="-283763"/>
            <a:ext cx="8175171" cy="4212771"/>
          </a:xfrm>
        </p:spPr>
        <p:txBody>
          <a:bodyPr/>
          <a:lstStyle/>
          <a:p>
            <a:r>
              <a:rPr lang="en-US">
                <a:latin typeface="Calibri"/>
                <a:cs typeface="Calibri"/>
              </a:rPr>
              <a:t>Thanks,</a:t>
            </a:r>
            <a:r>
              <a:rPr lang="en-US" dirty="0">
                <a:latin typeface="Calibri"/>
                <a:cs typeface="Calibri"/>
              </a:rPr>
              <a:t> and Regards</a:t>
            </a:r>
            <a:br>
              <a:rPr lang="en-US" dirty="0">
                <a:latin typeface="Calibri"/>
              </a:rPr>
            </a:br>
            <a:r>
              <a:rPr lang="en-US" dirty="0">
                <a:latin typeface="Calibri"/>
                <a:cs typeface="Calibri"/>
              </a:rPr>
              <a:t>Team Gradient Twist</a:t>
            </a:r>
          </a:p>
        </p:txBody>
      </p:sp>
      <p:pic>
        <p:nvPicPr>
          <p:cNvPr id="6" name="Graphic 5" descr="Mars">
            <a:extLst>
              <a:ext uri="{FF2B5EF4-FFF2-40B4-BE49-F238E27FC236}">
                <a16:creationId xmlns:a16="http://schemas.microsoft.com/office/drawing/2014/main" id="{5414AF08-FE53-1C23-D16B-34CC7C22D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0600" y="-1143000"/>
            <a:ext cx="4572000" cy="4572000"/>
          </a:xfrm>
          <a:prstGeom prst="rect">
            <a:avLst/>
          </a:prstGeom>
        </p:spPr>
      </p:pic>
      <p:pic>
        <p:nvPicPr>
          <p:cNvPr id="9" name="Graphic 8" descr="Chess pieces outline">
            <a:extLst>
              <a:ext uri="{FF2B5EF4-FFF2-40B4-BE49-F238E27FC236}">
                <a16:creationId xmlns:a16="http://schemas.microsoft.com/office/drawing/2014/main" id="{B5EE4243-981B-1C43-4AF9-DF453BE583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418" y="299130"/>
            <a:ext cx="1080052" cy="1080052"/>
          </a:xfrm>
          <a:prstGeom prst="rect">
            <a:avLst/>
          </a:prstGeom>
        </p:spPr>
      </p:pic>
    </p:spTree>
    <p:extLst>
      <p:ext uri="{BB962C8B-B14F-4D97-AF65-F5344CB8AC3E}">
        <p14:creationId xmlns:p14="http://schemas.microsoft.com/office/powerpoint/2010/main" val="1265207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0DA47-034D-E732-858C-9019BE91E85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2A62A4-B853-7486-8C43-D90268D5E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808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68CE4-F4BF-0980-991D-01675860735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0635DD7-F3D0-3392-D8C8-AF8275DBF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53220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A67F3-8655-ABC0-C045-B35232EC4B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19E52A-1CEF-320B-28DA-E3A5D4AC5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29482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B73CA-35E7-2313-4A9C-D7DD623063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DB778D-102D-CFE7-A8DB-2BA30ABFD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962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CEEA0-8AEE-6F93-FA4D-C6DC0C1654D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3D1D04-3B11-9C37-7BF5-CC386C9EC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9989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69A2-B717-110B-275F-2F12D96E05F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01B7299-421F-5707-D5B1-2A7F98BD3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5226201"/>
      </p:ext>
    </p:extLst>
  </p:cSld>
  <p:clrMapOvr>
    <a:masterClrMapping/>
  </p:clrMapOvr>
</p:sld>
</file>

<file path=ppt/theme/theme1.xml><?xml version="1.0" encoding="utf-8"?>
<a:theme xmlns:a="http://schemas.openxmlformats.org/drawingml/2006/main" name="RegattaVTI">
  <a:themeElements>
    <a:clrScheme name="Regatta Yellow">
      <a:dk1>
        <a:sysClr val="windowText" lastClr="000000"/>
      </a:dk1>
      <a:lt1>
        <a:sysClr val="window" lastClr="FFFFFF"/>
      </a:lt1>
      <a:dk2>
        <a:srgbClr val="181C30"/>
      </a:dk2>
      <a:lt2>
        <a:srgbClr val="C8E1F4"/>
      </a:lt2>
      <a:accent1>
        <a:srgbClr val="217ED3"/>
      </a:accent1>
      <a:accent2>
        <a:srgbClr val="B92525"/>
      </a:accent2>
      <a:accent3>
        <a:srgbClr val="18558C"/>
      </a:accent3>
      <a:accent4>
        <a:srgbClr val="1D8B35"/>
      </a:accent4>
      <a:accent5>
        <a:srgbClr val="EA75AA"/>
      </a:accent5>
      <a:accent6>
        <a:srgbClr val="F5A700"/>
      </a:accent6>
      <a:hlink>
        <a:srgbClr val="DB0000"/>
      </a:hlink>
      <a:folHlink>
        <a:srgbClr val="066BB6"/>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emplate>office theme</Template>
  <TotalTime>4</TotalTime>
  <Words>807</Words>
  <Application>Microsoft Office PowerPoint</Application>
  <PresentationFormat>Widescreen</PresentationFormat>
  <Paragraphs>121</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Walbaum Display</vt:lpstr>
      <vt:lpstr>RegattaVTI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PS3   The Streets’ Chess Showdown: White vs Black </vt:lpstr>
      <vt:lpstr>Peek Into Dataset</vt:lpstr>
      <vt:lpstr>Yolo? CNN?  What to use to identify positions where pieces are placed and classify each piece into type?</vt:lpstr>
      <vt:lpstr>Kind of simple</vt:lpstr>
      <vt:lpstr>How to Classify</vt:lpstr>
      <vt:lpstr>A BETTER REPRESENTATION FEN "INSPIRED" ENCODINGS</vt:lpstr>
      <vt:lpstr>Note: For simplicity let's call that encoding as FEN encoding only</vt:lpstr>
      <vt:lpstr>CNN Based Approach</vt:lpstr>
      <vt:lpstr>FEN To Grayscale Map</vt:lpstr>
      <vt:lpstr>Inspiration</vt:lpstr>
      <vt:lpstr>CNN ARCHITECTURE </vt:lpstr>
      <vt:lpstr>Why Use CNN?</vt:lpstr>
      <vt:lpstr>Outcome</vt:lpstr>
      <vt:lpstr>Anomalies?</vt:lpstr>
      <vt:lpstr>Another Interesting Observation</vt:lpstr>
      <vt:lpstr>Material Strength Based Approach</vt:lpstr>
      <vt:lpstr>Intuition</vt:lpstr>
      <vt:lpstr>Glimpse of dataset generated</vt:lpstr>
      <vt:lpstr>Models Tried</vt:lpstr>
      <vt:lpstr>Outcome</vt:lpstr>
      <vt:lpstr>Some other ways we tried but it didn't work</vt:lpstr>
      <vt:lpstr>Inception Module</vt:lpstr>
      <vt:lpstr>Work Ahead</vt:lpstr>
      <vt:lpstr>Thanks, and Regards Team Gradient Twist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Aviral Mishra</cp:lastModifiedBy>
  <cp:revision>930</cp:revision>
  <dcterms:created xsi:type="dcterms:W3CDTF">2024-11-11T18:32:53Z</dcterms:created>
  <dcterms:modified xsi:type="dcterms:W3CDTF">2024-11-12T20:47:36Z</dcterms:modified>
</cp:coreProperties>
</file>